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5" d="100"/>
          <a:sy n="95" d="100"/>
        </p:scale>
        <p:origin x="145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12/25/2022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12/25/2022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T1anyuYang/IBM-Final/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T1anyuYang/IBM-Final/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T1anyuYang/IBM-Final/blob/main/EDA%20with%20SQL%20-%20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T1anyuYang/IBM-Final/blob/main/EDA%20with%20SQL.ipynb"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T1anyuYang/IBM-Final/blob/main/Build%20an%20interactive%20map%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1anyuYang/IBM-Final/blob/main/Build%20a%20Dashboard%20with%20Plotl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1anyuYang/IBM-Final/blob/main/Predictive%20analysis%20(Classif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T1anyuYang/IBM-Final/blob/main/Data%20Collection%20%E2%80%93%20SpaceX%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1anyuYang/IBM-Final/blob/main/Data%20Collection%20-%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ltLang="zh-CN" dirty="0">
                <a:solidFill>
                  <a:schemeClr val="bg2"/>
                </a:solidFill>
                <a:latin typeface="Abadi"/>
                <a:ea typeface="SF Pro" pitchFamily="2" charset="0"/>
                <a:cs typeface="SF Pro" pitchFamily="2" charset="0"/>
              </a:rPr>
              <a:t>Tianyu Yang</a:t>
            </a:r>
            <a:endParaRPr lang="en-US" altLang="zh-CN" dirty="0">
              <a:solidFill>
                <a:schemeClr val="bg2"/>
              </a:solidFill>
              <a:latin typeface="Abadi" panose="020B0604020104020204" pitchFamily="34" charset="0"/>
              <a:ea typeface="SF Pro" pitchFamily="2" charset="0"/>
              <a:cs typeface="SF Pro" pitchFamily="2" charset="0"/>
            </a:endParaRPr>
          </a:p>
          <a:p>
            <a:r>
              <a:rPr lang="en-US" altLang="zh-CN" dirty="0">
                <a:solidFill>
                  <a:schemeClr val="bg2"/>
                </a:solidFill>
                <a:latin typeface="Abadi" panose="020B0604020104020204" pitchFamily="34" charset="0"/>
                <a:ea typeface="SF Pro" pitchFamily="2" charset="0"/>
                <a:cs typeface="SF Pro" pitchFamily="2" charset="0"/>
              </a:rPr>
              <a:t>12/25/22</a:t>
            </a:r>
            <a:endParaRPr lang="en-US" altLang="zh-CN" dirty="0">
              <a:solidFill>
                <a:schemeClr val="bg2"/>
              </a:solidFill>
              <a:latin typeface="Abadi"/>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7301"/>
            <a:ext cx="10515600" cy="4659662"/>
          </a:xfrm>
          <a:prstGeom prst="rect">
            <a:avLst/>
          </a:prstGeom>
        </p:spPr>
        <p:txBody>
          <a:bodyPr/>
          <a:lstStyle/>
          <a:p>
            <a:pPr marL="457200" indent="-457200">
              <a:buAutoNum type="arabicPeriod"/>
            </a:pPr>
            <a:r>
              <a:rPr lang="en-US" sz="2400" dirty="0">
                <a:solidFill>
                  <a:schemeClr val="accent3">
                    <a:lumMod val="25000"/>
                  </a:schemeClr>
                </a:solidFill>
                <a:latin typeface="Abadi" panose="020B0604020104020204" pitchFamily="34" charset="0"/>
              </a:rPr>
              <a:t>Create a training label with landing outcomes where successful = 1 &amp; failure = 0.</a:t>
            </a:r>
          </a:p>
          <a:p>
            <a:pPr marL="457200" indent="-457200">
              <a:buAutoNum type="arabicPeriod"/>
            </a:pPr>
            <a:r>
              <a:rPr lang="en-US" sz="2400" dirty="0">
                <a:solidFill>
                  <a:schemeClr val="accent3">
                    <a:lumMod val="25000"/>
                  </a:schemeClr>
                </a:solidFill>
                <a:latin typeface="Abadi" panose="020B0604020104020204" pitchFamily="34" charset="0"/>
              </a:rPr>
              <a:t>Outcome column has two components: ‘Mission Outcome’ ‘Landing Location’</a:t>
            </a:r>
          </a:p>
          <a:p>
            <a:pPr marL="457200" indent="-457200">
              <a:buAutoNum type="arabicPeriod"/>
            </a:pPr>
            <a:r>
              <a:rPr lang="en-US" sz="2400" dirty="0">
                <a:solidFill>
                  <a:schemeClr val="accent3">
                    <a:lumMod val="25000"/>
                  </a:schemeClr>
                </a:solidFill>
                <a:latin typeface="Abadi" panose="020B0604020104020204" pitchFamily="34" charset="0"/>
              </a:rPr>
              <a:t>New training label column ‘class’ with a value of 1 if ‘Mission Outcome’ is True then others 0. </a:t>
            </a:r>
          </a:p>
          <a:p>
            <a:pPr marL="914400" lvl="1" indent="-457200">
              <a:buAutoNum type="arabicPeriod"/>
            </a:pPr>
            <a:r>
              <a:rPr lang="en-US" sz="2000" dirty="0">
                <a:solidFill>
                  <a:schemeClr val="accent3">
                    <a:lumMod val="25000"/>
                  </a:schemeClr>
                </a:solidFill>
                <a:latin typeface="Abadi" panose="020B0604020104020204" pitchFamily="34" charset="0"/>
              </a:rPr>
              <a:t>True ASDS, True RTLS, &amp; True Ocean as 1</a:t>
            </a:r>
          </a:p>
          <a:p>
            <a:pPr marL="914400" lvl="1" indent="-457200">
              <a:buAutoNum type="arabicPeriod"/>
            </a:pPr>
            <a:r>
              <a:rPr lang="en-US" sz="2000" dirty="0">
                <a:solidFill>
                  <a:schemeClr val="accent3">
                    <a:lumMod val="25000"/>
                  </a:schemeClr>
                </a:solidFill>
                <a:latin typeface="Abadi" panose="020B0604020104020204" pitchFamily="34" charset="0"/>
              </a:rPr>
              <a:t>None </a:t>
            </a:r>
            <a:r>
              <a:rPr lang="en-US" sz="2000" dirty="0" err="1">
                <a:solidFill>
                  <a:schemeClr val="accent3">
                    <a:lumMod val="25000"/>
                  </a:schemeClr>
                </a:solidFill>
                <a:latin typeface="Abadi" panose="020B0604020104020204" pitchFamily="34" charset="0"/>
              </a:rPr>
              <a:t>None</a:t>
            </a:r>
            <a:r>
              <a:rPr lang="en-US" sz="2000" dirty="0">
                <a:solidFill>
                  <a:schemeClr val="accent3">
                    <a:lumMod val="25000"/>
                  </a:schemeClr>
                </a:solidFill>
                <a:latin typeface="Abadi" panose="020B0604020104020204" pitchFamily="34" charset="0"/>
              </a:rPr>
              <a:t>, False ASDS, None ASDS, False Ocean, False RTLS as 0</a:t>
            </a:r>
            <a:endParaRPr lang="en-US" sz="2800" dirty="0"/>
          </a:p>
          <a:p>
            <a:endParaRPr lang="en-US" dirty="0"/>
          </a:p>
          <a:p>
            <a:pPr marL="0" indent="0">
              <a:buNone/>
            </a:pPr>
            <a:endParaRPr lang="en-US" dirty="0"/>
          </a:p>
          <a:p>
            <a:pPr marL="0" indent="0">
              <a:buNone/>
            </a:pPr>
            <a:r>
              <a:rPr lang="en-US" sz="2000" dirty="0"/>
              <a:t>GitHub URL: </a:t>
            </a:r>
            <a:r>
              <a:rPr lang="en-US" sz="2000" dirty="0">
                <a:hlinkClick r:id="rId3"/>
              </a:rPr>
              <a:t>https://github.com/T1anyuYang/IBM-Final/blob/main/Data%20Wrangling.ipynb</a:t>
            </a:r>
            <a:endParaRPr lang="en-US" sz="20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011"/>
            <a:ext cx="10433902" cy="4719952"/>
          </a:xfrm>
          <a:prstGeom prst="rect">
            <a:avLst/>
          </a:prstGeom>
        </p:spPr>
        <p:txBody>
          <a:bodyPr lIns="91440" tIns="45720" rIns="91440" bIns="45720" anchor="t"/>
          <a:lstStyle/>
          <a:p>
            <a:pPr marL="0" marR="556260" indent="0">
              <a:lnSpc>
                <a:spcPts val="2210"/>
              </a:lnSpc>
              <a:spcBef>
                <a:spcPts val="335"/>
              </a:spcBef>
              <a:buNone/>
            </a:pPr>
            <a:r>
              <a:rPr lang="en-US" altLang="zh-CN" sz="2400" spc="-20" dirty="0">
                <a:solidFill>
                  <a:srgbClr val="404040"/>
                </a:solidFill>
                <a:latin typeface="Carlito"/>
                <a:cs typeface="Carlito"/>
              </a:rPr>
              <a:t>Using EDA </a:t>
            </a:r>
            <a:r>
              <a:rPr lang="en-US" altLang="zh-CN" sz="2400" spc="-5" dirty="0">
                <a:solidFill>
                  <a:srgbClr val="404040"/>
                </a:solidFill>
                <a:latin typeface="Carlito"/>
                <a:cs typeface="Carlito"/>
              </a:rPr>
              <a:t>on variables </a:t>
            </a:r>
            <a:r>
              <a:rPr lang="en-US" altLang="zh-CN" sz="2400" spc="-15" dirty="0">
                <a:solidFill>
                  <a:srgbClr val="404040"/>
                </a:solidFill>
                <a:latin typeface="Carlito"/>
                <a:cs typeface="Carlito"/>
              </a:rPr>
              <a:t>Flight </a:t>
            </a:r>
            <a:r>
              <a:rPr lang="en-US" altLang="zh-CN" sz="2400" spc="-50" dirty="0">
                <a:solidFill>
                  <a:srgbClr val="404040"/>
                </a:solidFill>
                <a:latin typeface="Carlito"/>
                <a:cs typeface="Carlito"/>
              </a:rPr>
              <a:t>Number, </a:t>
            </a:r>
            <a:r>
              <a:rPr lang="en-US" altLang="zh-CN" sz="2400" spc="-25" dirty="0">
                <a:solidFill>
                  <a:srgbClr val="404040"/>
                </a:solidFill>
                <a:latin typeface="Carlito"/>
                <a:cs typeface="Carlito"/>
              </a:rPr>
              <a:t>Payload </a:t>
            </a:r>
            <a:r>
              <a:rPr lang="en-US" altLang="zh-CN" sz="2400" dirty="0">
                <a:solidFill>
                  <a:srgbClr val="404040"/>
                </a:solidFill>
                <a:latin typeface="Carlito"/>
                <a:cs typeface="Carlito"/>
              </a:rPr>
              <a:t>Mass, </a:t>
            </a:r>
            <a:r>
              <a:rPr lang="en-US" altLang="zh-CN" sz="2400" spc="-5" dirty="0">
                <a:solidFill>
                  <a:srgbClr val="404040"/>
                </a:solidFill>
                <a:latin typeface="Carlito"/>
                <a:cs typeface="Carlito"/>
              </a:rPr>
              <a:t>Launch </a:t>
            </a:r>
            <a:r>
              <a:rPr lang="en-US" altLang="zh-CN" sz="2400" spc="-15" dirty="0">
                <a:solidFill>
                  <a:srgbClr val="404040"/>
                </a:solidFill>
                <a:latin typeface="Carlito"/>
                <a:cs typeface="Carlito"/>
              </a:rPr>
              <a:t>Site, </a:t>
            </a:r>
            <a:r>
              <a:rPr lang="en-US" altLang="zh-CN" sz="2400" spc="-5" dirty="0">
                <a:solidFill>
                  <a:srgbClr val="404040"/>
                </a:solidFill>
                <a:latin typeface="Carlito"/>
                <a:cs typeface="Carlito"/>
              </a:rPr>
              <a:t>Orbit, Class </a:t>
            </a:r>
            <a:r>
              <a:rPr lang="en-US" altLang="zh-CN" sz="2400" dirty="0">
                <a:solidFill>
                  <a:srgbClr val="404040"/>
                </a:solidFill>
                <a:latin typeface="Carlito"/>
                <a:cs typeface="Carlito"/>
              </a:rPr>
              <a:t>and</a:t>
            </a:r>
            <a:r>
              <a:rPr lang="en-US" altLang="zh-CN" sz="2400" spc="-45" dirty="0">
                <a:solidFill>
                  <a:srgbClr val="404040"/>
                </a:solidFill>
                <a:latin typeface="Carlito"/>
                <a:cs typeface="Carlito"/>
              </a:rPr>
              <a:t> </a:t>
            </a:r>
            <a:r>
              <a:rPr lang="en-US" altLang="zh-CN" sz="2400" spc="-130" dirty="0">
                <a:solidFill>
                  <a:srgbClr val="404040"/>
                </a:solidFill>
                <a:latin typeface="Carlito"/>
                <a:cs typeface="Carlito"/>
              </a:rPr>
              <a:t>Year.</a:t>
            </a:r>
            <a:endParaRPr lang="en-US" altLang="zh-CN" sz="2400" u="heavy" spc="-5" dirty="0">
              <a:solidFill>
                <a:srgbClr val="404040"/>
              </a:solidFill>
              <a:uFill>
                <a:solidFill>
                  <a:srgbClr val="404040"/>
                </a:solidFill>
              </a:uFill>
              <a:latin typeface="Carlito"/>
              <a:cs typeface="Carlito"/>
            </a:endParaRPr>
          </a:p>
          <a:p>
            <a:pPr marL="0" indent="0">
              <a:lnSpc>
                <a:spcPct val="100000"/>
              </a:lnSpc>
              <a:spcBef>
                <a:spcPts val="1050"/>
              </a:spcBef>
              <a:buNone/>
            </a:pPr>
            <a:r>
              <a:rPr lang="en-US" altLang="zh-CN" sz="2400" b="1" spc="-5" dirty="0">
                <a:solidFill>
                  <a:srgbClr val="404040"/>
                </a:solidFill>
                <a:uFill>
                  <a:solidFill>
                    <a:srgbClr val="404040"/>
                  </a:solidFill>
                </a:uFill>
                <a:latin typeface="Carlito"/>
                <a:cs typeface="Carlito"/>
              </a:rPr>
              <a:t>Relevant Plot:</a:t>
            </a:r>
            <a:endParaRPr lang="en-US" altLang="zh-CN" sz="2400" b="1" dirty="0">
              <a:latin typeface="Carlito"/>
              <a:cs typeface="Carlito"/>
            </a:endParaRPr>
          </a:p>
          <a:p>
            <a:pPr marL="0" marR="405765" indent="0">
              <a:lnSpc>
                <a:spcPts val="2210"/>
              </a:lnSpc>
              <a:spcBef>
                <a:spcPts val="1430"/>
              </a:spcBef>
              <a:buNone/>
            </a:pPr>
            <a:r>
              <a:rPr lang="en-US" altLang="zh-CN" sz="2400" spc="-15" dirty="0">
                <a:solidFill>
                  <a:srgbClr val="404040"/>
                </a:solidFill>
                <a:latin typeface="Carlito"/>
                <a:cs typeface="Carlito"/>
              </a:rPr>
              <a:t>Flight </a:t>
            </a:r>
            <a:r>
              <a:rPr lang="en-US" altLang="zh-CN" sz="2400" dirty="0">
                <a:solidFill>
                  <a:srgbClr val="404040"/>
                </a:solidFill>
                <a:latin typeface="Carlito"/>
                <a:cs typeface="Carlito"/>
              </a:rPr>
              <a:t>Number </a:t>
            </a:r>
            <a:r>
              <a:rPr lang="en-US" altLang="zh-CN" sz="2400" spc="-20" dirty="0">
                <a:solidFill>
                  <a:srgbClr val="404040"/>
                </a:solidFill>
                <a:latin typeface="Carlito"/>
                <a:cs typeface="Carlito"/>
              </a:rPr>
              <a:t>vs. </a:t>
            </a:r>
            <a:r>
              <a:rPr lang="en-US" altLang="zh-CN" sz="2400" spc="-25" dirty="0">
                <a:solidFill>
                  <a:srgbClr val="404040"/>
                </a:solidFill>
                <a:latin typeface="Carlito"/>
                <a:cs typeface="Carlito"/>
              </a:rPr>
              <a:t>Payload </a:t>
            </a:r>
            <a:r>
              <a:rPr lang="en-US" altLang="zh-CN" sz="2400" dirty="0">
                <a:solidFill>
                  <a:srgbClr val="404040"/>
                </a:solidFill>
                <a:latin typeface="Carlito"/>
                <a:cs typeface="Carlito"/>
              </a:rPr>
              <a:t>Mass	</a:t>
            </a:r>
            <a:r>
              <a:rPr lang="en-US" altLang="zh-CN" sz="2400" spc="-10" dirty="0">
                <a:solidFill>
                  <a:srgbClr val="404040"/>
                </a:solidFill>
                <a:latin typeface="Carlito"/>
                <a:cs typeface="Carlito"/>
              </a:rPr>
              <a:t>Flight </a:t>
            </a:r>
            <a:r>
              <a:rPr lang="en-US" altLang="zh-CN" sz="2400" dirty="0">
                <a:solidFill>
                  <a:srgbClr val="404040"/>
                </a:solidFill>
                <a:latin typeface="Carlito"/>
                <a:cs typeface="Carlito"/>
              </a:rPr>
              <a:t>Number </a:t>
            </a:r>
            <a:r>
              <a:rPr lang="en-US" altLang="zh-CN" sz="2400" spc="-20" dirty="0">
                <a:solidFill>
                  <a:srgbClr val="404040"/>
                </a:solidFill>
                <a:latin typeface="Carlito"/>
                <a:cs typeface="Carlito"/>
              </a:rPr>
              <a:t>vs. </a:t>
            </a:r>
            <a:r>
              <a:rPr lang="en-US" altLang="zh-CN" sz="2400" spc="-5" dirty="0">
                <a:solidFill>
                  <a:srgbClr val="404040"/>
                </a:solidFill>
                <a:latin typeface="Carlito"/>
                <a:cs typeface="Carlito"/>
              </a:rPr>
              <a:t>Launch </a:t>
            </a:r>
            <a:r>
              <a:rPr lang="en-US" altLang="zh-CN" sz="2400" spc="-15" dirty="0">
                <a:solidFill>
                  <a:srgbClr val="404040"/>
                </a:solidFill>
                <a:latin typeface="Carlito"/>
                <a:cs typeface="Carlito"/>
              </a:rPr>
              <a:t>Site</a:t>
            </a:r>
          </a:p>
          <a:p>
            <a:pPr marL="0" marR="405765" indent="0">
              <a:lnSpc>
                <a:spcPts val="2210"/>
              </a:lnSpc>
              <a:spcBef>
                <a:spcPts val="1430"/>
              </a:spcBef>
              <a:buNone/>
            </a:pPr>
            <a:r>
              <a:rPr lang="en-US" altLang="zh-CN" sz="2400" spc="-25" dirty="0">
                <a:solidFill>
                  <a:srgbClr val="404040"/>
                </a:solidFill>
                <a:latin typeface="Carlito"/>
                <a:cs typeface="Carlito"/>
              </a:rPr>
              <a:t>Payload </a:t>
            </a:r>
            <a:r>
              <a:rPr lang="en-US" altLang="zh-CN" sz="2400" dirty="0">
                <a:solidFill>
                  <a:srgbClr val="404040"/>
                </a:solidFill>
                <a:latin typeface="Carlito"/>
                <a:cs typeface="Carlito"/>
              </a:rPr>
              <a:t>Mass </a:t>
            </a:r>
            <a:r>
              <a:rPr lang="en-US" altLang="zh-CN" sz="2400" spc="-20" dirty="0">
                <a:solidFill>
                  <a:srgbClr val="404040"/>
                </a:solidFill>
                <a:latin typeface="Carlito"/>
                <a:cs typeface="Carlito"/>
              </a:rPr>
              <a:t>vs. </a:t>
            </a:r>
            <a:r>
              <a:rPr lang="en-US" altLang="zh-CN" sz="2400" spc="-5" dirty="0">
                <a:solidFill>
                  <a:srgbClr val="404040"/>
                </a:solidFill>
                <a:latin typeface="Carlito"/>
                <a:cs typeface="Carlito"/>
              </a:rPr>
              <a:t>Launch </a:t>
            </a:r>
            <a:r>
              <a:rPr lang="en-US" altLang="zh-CN" sz="2400" spc="-15" dirty="0">
                <a:solidFill>
                  <a:srgbClr val="404040"/>
                </a:solidFill>
                <a:latin typeface="Carlito"/>
                <a:cs typeface="Carlito"/>
              </a:rPr>
              <a:t>Site		</a:t>
            </a:r>
            <a:r>
              <a:rPr lang="en-US" altLang="zh-CN" sz="2400" spc="-5" dirty="0">
                <a:solidFill>
                  <a:srgbClr val="404040"/>
                </a:solidFill>
                <a:latin typeface="Carlito"/>
                <a:cs typeface="Carlito"/>
              </a:rPr>
              <a:t>Orbit </a:t>
            </a:r>
            <a:r>
              <a:rPr lang="en-US" altLang="zh-CN" sz="2400" spc="-20" dirty="0">
                <a:solidFill>
                  <a:srgbClr val="404040"/>
                </a:solidFill>
                <a:latin typeface="Carlito"/>
                <a:cs typeface="Carlito"/>
              </a:rPr>
              <a:t>vs. </a:t>
            </a:r>
            <a:r>
              <a:rPr lang="en-US" altLang="zh-CN" sz="2400" dirty="0">
                <a:solidFill>
                  <a:srgbClr val="404040"/>
                </a:solidFill>
                <a:latin typeface="Carlito"/>
                <a:cs typeface="Carlito"/>
              </a:rPr>
              <a:t>Success </a:t>
            </a:r>
            <a:r>
              <a:rPr lang="en-US" altLang="zh-CN" sz="2400" spc="-20" dirty="0">
                <a:solidFill>
                  <a:srgbClr val="404040"/>
                </a:solidFill>
                <a:latin typeface="Carlito"/>
                <a:cs typeface="Carlito"/>
              </a:rPr>
              <a:t>Rate</a:t>
            </a:r>
          </a:p>
          <a:p>
            <a:pPr marL="0" marR="405765" indent="0">
              <a:lnSpc>
                <a:spcPts val="2210"/>
              </a:lnSpc>
              <a:spcBef>
                <a:spcPts val="1430"/>
              </a:spcBef>
              <a:buNone/>
            </a:pPr>
            <a:r>
              <a:rPr lang="en-US" altLang="zh-CN" sz="2400" spc="-10" dirty="0">
                <a:solidFill>
                  <a:srgbClr val="404040"/>
                </a:solidFill>
                <a:latin typeface="Carlito"/>
                <a:cs typeface="Carlito"/>
              </a:rPr>
              <a:t>Flight </a:t>
            </a:r>
            <a:r>
              <a:rPr lang="en-US" altLang="zh-CN" sz="2400" dirty="0">
                <a:solidFill>
                  <a:srgbClr val="404040"/>
                </a:solidFill>
                <a:latin typeface="Carlito"/>
                <a:cs typeface="Carlito"/>
              </a:rPr>
              <a:t>Number </a:t>
            </a:r>
            <a:r>
              <a:rPr lang="en-US" altLang="zh-CN" sz="2400" spc="-20" dirty="0">
                <a:solidFill>
                  <a:srgbClr val="404040"/>
                </a:solidFill>
                <a:latin typeface="Carlito"/>
                <a:cs typeface="Carlito"/>
              </a:rPr>
              <a:t>vs. </a:t>
            </a:r>
            <a:r>
              <a:rPr lang="en-US" altLang="zh-CN" sz="2400" spc="-5" dirty="0">
                <a:solidFill>
                  <a:srgbClr val="404040"/>
                </a:solidFill>
                <a:latin typeface="Carlito"/>
                <a:cs typeface="Carlito"/>
              </a:rPr>
              <a:t>Orbit	</a:t>
            </a:r>
            <a:r>
              <a:rPr lang="en-US" altLang="zh-CN" sz="2400" spc="-25" dirty="0">
                <a:solidFill>
                  <a:srgbClr val="404040"/>
                </a:solidFill>
                <a:latin typeface="Carlito"/>
                <a:cs typeface="Carlito"/>
              </a:rPr>
              <a:t>Payload </a:t>
            </a:r>
            <a:r>
              <a:rPr lang="en-US" altLang="zh-CN" sz="2400" spc="-15" dirty="0">
                <a:solidFill>
                  <a:srgbClr val="404040"/>
                </a:solidFill>
                <a:latin typeface="Carlito"/>
                <a:cs typeface="Carlito"/>
              </a:rPr>
              <a:t>vs </a:t>
            </a:r>
            <a:r>
              <a:rPr lang="en-US" altLang="zh-CN" sz="2400" spc="-5" dirty="0">
                <a:solidFill>
                  <a:srgbClr val="404040"/>
                </a:solidFill>
                <a:latin typeface="Carlito"/>
                <a:cs typeface="Carlito"/>
              </a:rPr>
              <a:t>Orbit	</a:t>
            </a:r>
            <a:r>
              <a:rPr lang="en-US" altLang="zh-CN" sz="2400" dirty="0">
                <a:solidFill>
                  <a:srgbClr val="404040"/>
                </a:solidFill>
                <a:latin typeface="Carlito"/>
                <a:cs typeface="Carlito"/>
              </a:rPr>
              <a:t>Success </a:t>
            </a:r>
            <a:r>
              <a:rPr lang="en-US" altLang="zh-CN" sz="2400" spc="-60" dirty="0">
                <a:solidFill>
                  <a:srgbClr val="404040"/>
                </a:solidFill>
                <a:latin typeface="Carlito"/>
                <a:cs typeface="Carlito"/>
              </a:rPr>
              <a:t>Yearly</a:t>
            </a:r>
            <a:r>
              <a:rPr lang="en-US" altLang="zh-CN" sz="2400" spc="70" dirty="0">
                <a:solidFill>
                  <a:srgbClr val="404040"/>
                </a:solidFill>
                <a:latin typeface="Carlito"/>
                <a:cs typeface="Carlito"/>
              </a:rPr>
              <a:t> </a:t>
            </a:r>
            <a:r>
              <a:rPr lang="en-US" altLang="zh-CN" sz="2400" spc="-60" dirty="0">
                <a:solidFill>
                  <a:srgbClr val="404040"/>
                </a:solidFill>
                <a:latin typeface="Carlito"/>
                <a:cs typeface="Carlito"/>
              </a:rPr>
              <a:t>Trend</a:t>
            </a:r>
            <a:endParaRPr lang="en-US" altLang="zh-CN" sz="2400" dirty="0">
              <a:latin typeface="Carlito"/>
              <a:cs typeface="Carlito"/>
            </a:endParaRPr>
          </a:p>
          <a:p>
            <a:pPr marL="0" indent="0">
              <a:lnSpc>
                <a:spcPts val="2300"/>
              </a:lnSpc>
              <a:spcBef>
                <a:spcPts val="1160"/>
              </a:spcBef>
              <a:buNone/>
            </a:pPr>
            <a:endParaRPr lang="en-US" altLang="zh-CN" sz="2400" spc="-25" dirty="0">
              <a:solidFill>
                <a:srgbClr val="404040"/>
              </a:solidFill>
              <a:latin typeface="Carlito"/>
              <a:cs typeface="Carlito"/>
            </a:endParaRPr>
          </a:p>
          <a:p>
            <a:pPr marL="0" indent="0">
              <a:lnSpc>
                <a:spcPts val="2300"/>
              </a:lnSpc>
              <a:spcBef>
                <a:spcPts val="1160"/>
              </a:spcBef>
              <a:buNone/>
            </a:pPr>
            <a:r>
              <a:rPr lang="en-US" altLang="zh-CN" sz="2400" spc="-25" dirty="0">
                <a:solidFill>
                  <a:srgbClr val="404040"/>
                </a:solidFill>
                <a:latin typeface="Carlito"/>
                <a:cs typeface="Carlito"/>
              </a:rPr>
              <a:t>Scatter </a:t>
            </a:r>
            <a:r>
              <a:rPr lang="en-US" altLang="zh-CN" sz="2400" spc="-5" dirty="0">
                <a:solidFill>
                  <a:srgbClr val="404040"/>
                </a:solidFill>
                <a:latin typeface="Carlito"/>
                <a:cs typeface="Carlito"/>
              </a:rPr>
              <a:t>plots, line </a:t>
            </a:r>
            <a:r>
              <a:rPr lang="en-US" altLang="zh-CN" sz="2400" dirty="0">
                <a:solidFill>
                  <a:srgbClr val="404040"/>
                </a:solidFill>
                <a:latin typeface="Carlito"/>
                <a:cs typeface="Carlito"/>
              </a:rPr>
              <a:t>charts, and </a:t>
            </a:r>
            <a:r>
              <a:rPr lang="en-US" altLang="zh-CN" sz="2400" spc="-5" dirty="0">
                <a:solidFill>
                  <a:srgbClr val="404040"/>
                </a:solidFill>
                <a:latin typeface="Carlito"/>
                <a:cs typeface="Carlito"/>
              </a:rPr>
              <a:t>bar plots </a:t>
            </a:r>
            <a:r>
              <a:rPr lang="en-US" altLang="zh-CN" sz="2400" spc="-20" dirty="0">
                <a:solidFill>
                  <a:srgbClr val="404040"/>
                </a:solidFill>
                <a:latin typeface="Carlito"/>
                <a:cs typeface="Carlito"/>
              </a:rPr>
              <a:t>were </a:t>
            </a:r>
            <a:r>
              <a:rPr lang="en-US" altLang="zh-CN" sz="2400" spc="-5" dirty="0">
                <a:solidFill>
                  <a:srgbClr val="404040"/>
                </a:solidFill>
                <a:latin typeface="Carlito"/>
                <a:cs typeface="Carlito"/>
              </a:rPr>
              <a:t>used </a:t>
            </a:r>
            <a:r>
              <a:rPr lang="en-US" altLang="zh-CN" sz="2400" spc="-20" dirty="0">
                <a:solidFill>
                  <a:srgbClr val="404040"/>
                </a:solidFill>
                <a:latin typeface="Carlito"/>
                <a:cs typeface="Carlito"/>
              </a:rPr>
              <a:t>to compare </a:t>
            </a:r>
            <a:r>
              <a:rPr lang="en-US" altLang="zh-CN" sz="2400" spc="-5" dirty="0">
                <a:solidFill>
                  <a:srgbClr val="404040"/>
                </a:solidFill>
                <a:latin typeface="Carlito"/>
                <a:cs typeface="Carlito"/>
              </a:rPr>
              <a:t>relationships between variables</a:t>
            </a:r>
            <a:r>
              <a:rPr lang="en-US" altLang="zh-CN" sz="2400" spc="-20" dirty="0">
                <a:solidFill>
                  <a:srgbClr val="404040"/>
                </a:solidFill>
                <a:latin typeface="Carlito"/>
                <a:cs typeface="Carlito"/>
              </a:rPr>
              <a:t> to </a:t>
            </a:r>
            <a:r>
              <a:rPr lang="en-US" altLang="zh-CN" sz="2400" spc="-5" dirty="0">
                <a:solidFill>
                  <a:srgbClr val="404040"/>
                </a:solidFill>
                <a:latin typeface="Carlito"/>
                <a:cs typeface="Carlito"/>
              </a:rPr>
              <a:t>judge if there is </a:t>
            </a:r>
            <a:r>
              <a:rPr lang="en-US" altLang="zh-CN" sz="2400" dirty="0">
                <a:solidFill>
                  <a:srgbClr val="404040"/>
                </a:solidFill>
                <a:latin typeface="Carlito"/>
                <a:cs typeface="Carlito"/>
              </a:rPr>
              <a:t>a </a:t>
            </a:r>
            <a:r>
              <a:rPr lang="en-US" altLang="zh-CN" sz="2400" spc="-10" dirty="0">
                <a:solidFill>
                  <a:srgbClr val="404040"/>
                </a:solidFill>
                <a:latin typeface="Carlito"/>
                <a:cs typeface="Carlito"/>
              </a:rPr>
              <a:t>relationship </a:t>
            </a:r>
            <a:r>
              <a:rPr lang="en-US" altLang="zh-CN" sz="2400" spc="-25" dirty="0">
                <a:solidFill>
                  <a:srgbClr val="404040"/>
                </a:solidFill>
                <a:latin typeface="Carlito"/>
                <a:cs typeface="Carlito"/>
              </a:rPr>
              <a:t>exists </a:t>
            </a:r>
            <a:r>
              <a:rPr lang="en-US" altLang="zh-CN" sz="2400" dirty="0">
                <a:solidFill>
                  <a:srgbClr val="404040"/>
                </a:solidFill>
                <a:latin typeface="Carlito"/>
                <a:cs typeface="Carlito"/>
              </a:rPr>
              <a:t>so </a:t>
            </a:r>
            <a:r>
              <a:rPr lang="en-US" altLang="zh-CN" sz="2400" spc="-5" dirty="0">
                <a:solidFill>
                  <a:srgbClr val="404040"/>
                </a:solidFill>
                <a:latin typeface="Carlito"/>
                <a:cs typeface="Carlito"/>
              </a:rPr>
              <a:t>that they could </a:t>
            </a:r>
            <a:r>
              <a:rPr lang="en-US" altLang="zh-CN" sz="2400" dirty="0">
                <a:solidFill>
                  <a:srgbClr val="404040"/>
                </a:solidFill>
                <a:latin typeface="Carlito"/>
                <a:cs typeface="Carlito"/>
              </a:rPr>
              <a:t>be </a:t>
            </a:r>
            <a:r>
              <a:rPr lang="en-US" altLang="zh-CN" sz="2400" spc="-5" dirty="0">
                <a:solidFill>
                  <a:srgbClr val="404040"/>
                </a:solidFill>
                <a:latin typeface="Carlito"/>
                <a:cs typeface="Carlito"/>
              </a:rPr>
              <a:t>used in </a:t>
            </a:r>
            <a:r>
              <a:rPr lang="en-US" altLang="zh-CN" sz="2400" spc="-10" dirty="0">
                <a:solidFill>
                  <a:srgbClr val="404040"/>
                </a:solidFill>
                <a:latin typeface="Carlito"/>
                <a:cs typeface="Carlito"/>
              </a:rPr>
              <a:t>training </a:t>
            </a:r>
            <a:r>
              <a:rPr lang="en-US" altLang="zh-CN" sz="2400" dirty="0">
                <a:solidFill>
                  <a:srgbClr val="404040"/>
                </a:solidFill>
                <a:latin typeface="Carlito"/>
                <a:cs typeface="Carlito"/>
              </a:rPr>
              <a:t>the machine </a:t>
            </a:r>
            <a:r>
              <a:rPr lang="en-US" altLang="zh-CN" sz="2400" spc="-5" dirty="0">
                <a:solidFill>
                  <a:srgbClr val="404040"/>
                </a:solidFill>
                <a:latin typeface="Carlito"/>
                <a:cs typeface="Carlito"/>
              </a:rPr>
              <a:t>learning</a:t>
            </a:r>
            <a:r>
              <a:rPr lang="en-US" altLang="zh-CN" sz="2400" spc="-45" dirty="0">
                <a:solidFill>
                  <a:srgbClr val="404040"/>
                </a:solidFill>
                <a:latin typeface="Carlito"/>
                <a:cs typeface="Carlito"/>
              </a:rPr>
              <a:t> </a:t>
            </a:r>
            <a:r>
              <a:rPr lang="en-US" altLang="zh-CN" sz="2400" spc="-5" dirty="0">
                <a:solidFill>
                  <a:srgbClr val="404040"/>
                </a:solidFill>
                <a:latin typeface="Carlito"/>
                <a:cs typeface="Carlito"/>
              </a:rPr>
              <a:t>model</a:t>
            </a:r>
            <a:endParaRPr lang="en-US" altLang="zh-CN" sz="2400" dirty="0">
              <a:latin typeface="Carlito"/>
              <a:cs typeface="Carlito"/>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https://github.com/T1anyuYang/IBM-Final/blob/main/EDA%20with%20Data%20Visualization.ipynb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12700">
              <a:lnSpc>
                <a:spcPct val="100000"/>
              </a:lnSpc>
              <a:spcBef>
                <a:spcPts val="1280"/>
              </a:spcBef>
            </a:pPr>
            <a:r>
              <a:rPr lang="en-US" altLang="zh-CN" sz="2400" spc="-5" dirty="0">
                <a:solidFill>
                  <a:srgbClr val="404040"/>
                </a:solidFill>
                <a:latin typeface="Carlito"/>
                <a:cs typeface="Carlito"/>
              </a:rPr>
              <a:t>Loaded </a:t>
            </a:r>
            <a:r>
              <a:rPr lang="en-US" altLang="zh-CN" sz="2400" spc="-25" dirty="0">
                <a:solidFill>
                  <a:srgbClr val="404040"/>
                </a:solidFill>
                <a:latin typeface="Carlito"/>
                <a:cs typeface="Carlito"/>
              </a:rPr>
              <a:t>data </a:t>
            </a:r>
            <a:r>
              <a:rPr lang="en-US" altLang="zh-CN" sz="2400" spc="-10" dirty="0">
                <a:solidFill>
                  <a:srgbClr val="404040"/>
                </a:solidFill>
                <a:latin typeface="Carlito"/>
                <a:cs typeface="Carlito"/>
              </a:rPr>
              <a:t>set </a:t>
            </a:r>
            <a:r>
              <a:rPr lang="en-US" altLang="zh-CN" sz="2400" spc="-25" dirty="0">
                <a:solidFill>
                  <a:srgbClr val="404040"/>
                </a:solidFill>
                <a:latin typeface="Carlito"/>
                <a:cs typeface="Carlito"/>
              </a:rPr>
              <a:t>into </a:t>
            </a:r>
            <a:r>
              <a:rPr lang="en-US" altLang="zh-CN" sz="2400" dirty="0">
                <a:solidFill>
                  <a:srgbClr val="404040"/>
                </a:solidFill>
                <a:latin typeface="Carlito"/>
                <a:cs typeface="Carlito"/>
              </a:rPr>
              <a:t>IBM DB2</a:t>
            </a:r>
            <a:r>
              <a:rPr lang="en-US" altLang="zh-CN" sz="2400" spc="-125" dirty="0">
                <a:solidFill>
                  <a:srgbClr val="404040"/>
                </a:solidFill>
                <a:latin typeface="Carlito"/>
                <a:cs typeface="Carlito"/>
              </a:rPr>
              <a:t> </a:t>
            </a:r>
            <a:r>
              <a:rPr lang="en-US" altLang="zh-CN" sz="2400" spc="-5" dirty="0">
                <a:solidFill>
                  <a:srgbClr val="404040"/>
                </a:solidFill>
                <a:latin typeface="Carlito"/>
                <a:cs typeface="Carlito"/>
              </a:rPr>
              <a:t>Database.</a:t>
            </a:r>
            <a:endParaRPr lang="en-US" altLang="zh-CN" sz="2400" dirty="0">
              <a:latin typeface="Carlito"/>
              <a:cs typeface="Carlito"/>
            </a:endParaRPr>
          </a:p>
          <a:p>
            <a:pPr marL="12700">
              <a:lnSpc>
                <a:spcPct val="100000"/>
              </a:lnSpc>
              <a:spcBef>
                <a:spcPts val="1175"/>
              </a:spcBef>
            </a:pPr>
            <a:r>
              <a:rPr lang="en-US" altLang="zh-CN" sz="2400" spc="-5" dirty="0">
                <a:solidFill>
                  <a:srgbClr val="404040"/>
                </a:solidFill>
                <a:latin typeface="Carlito"/>
                <a:cs typeface="Carlito"/>
              </a:rPr>
              <a:t>Queried using SQL </a:t>
            </a:r>
            <a:r>
              <a:rPr lang="en-US" altLang="zh-CN" sz="2400" dirty="0">
                <a:solidFill>
                  <a:srgbClr val="404040"/>
                </a:solidFill>
                <a:latin typeface="Carlito"/>
                <a:cs typeface="Carlito"/>
              </a:rPr>
              <a:t>Python</a:t>
            </a:r>
            <a:r>
              <a:rPr lang="en-US" altLang="zh-CN" sz="2400" spc="-100" dirty="0">
                <a:solidFill>
                  <a:srgbClr val="404040"/>
                </a:solidFill>
                <a:latin typeface="Carlito"/>
                <a:cs typeface="Carlito"/>
              </a:rPr>
              <a:t> </a:t>
            </a:r>
            <a:r>
              <a:rPr lang="en-US" altLang="zh-CN" sz="2400" spc="-25" dirty="0">
                <a:solidFill>
                  <a:srgbClr val="404040"/>
                </a:solidFill>
                <a:latin typeface="Carlito"/>
                <a:cs typeface="Carlito"/>
              </a:rPr>
              <a:t>integration.</a:t>
            </a:r>
            <a:endParaRPr lang="en-US" altLang="zh-CN" sz="2400" dirty="0">
              <a:latin typeface="Carlito"/>
              <a:cs typeface="Carlito"/>
            </a:endParaRPr>
          </a:p>
          <a:p>
            <a:pPr marL="12700">
              <a:lnSpc>
                <a:spcPct val="100000"/>
              </a:lnSpc>
              <a:spcBef>
                <a:spcPts val="1560"/>
              </a:spcBef>
            </a:pPr>
            <a:r>
              <a:rPr lang="en-US" altLang="zh-CN" sz="2400" spc="-5" dirty="0">
                <a:solidFill>
                  <a:srgbClr val="404040"/>
                </a:solidFill>
                <a:latin typeface="Carlito"/>
                <a:cs typeface="Carlito"/>
              </a:rPr>
              <a:t>Queries </a:t>
            </a:r>
            <a:r>
              <a:rPr lang="en-US" altLang="zh-CN" sz="2400" spc="-20" dirty="0">
                <a:solidFill>
                  <a:srgbClr val="404040"/>
                </a:solidFill>
                <a:latin typeface="Carlito"/>
                <a:cs typeface="Carlito"/>
              </a:rPr>
              <a:t>were </a:t>
            </a:r>
            <a:r>
              <a:rPr lang="en-US" altLang="zh-CN" sz="2400" dirty="0">
                <a:solidFill>
                  <a:srgbClr val="404040"/>
                </a:solidFill>
                <a:latin typeface="Carlito"/>
                <a:cs typeface="Carlito"/>
              </a:rPr>
              <a:t>made </a:t>
            </a:r>
            <a:r>
              <a:rPr lang="en-US" altLang="zh-CN" sz="2400" spc="-20" dirty="0">
                <a:solidFill>
                  <a:srgbClr val="404040"/>
                </a:solidFill>
                <a:latin typeface="Carlito"/>
                <a:cs typeface="Carlito"/>
              </a:rPr>
              <a:t>to </a:t>
            </a:r>
            <a:r>
              <a:rPr lang="en-US" altLang="zh-CN" sz="2400" spc="-10" dirty="0">
                <a:solidFill>
                  <a:srgbClr val="404040"/>
                </a:solidFill>
                <a:latin typeface="Carlito"/>
                <a:cs typeface="Carlito"/>
              </a:rPr>
              <a:t>get </a:t>
            </a:r>
            <a:r>
              <a:rPr lang="en-US" altLang="zh-CN" sz="2400" dirty="0">
                <a:solidFill>
                  <a:srgbClr val="404040"/>
                </a:solidFill>
                <a:latin typeface="Carlito"/>
                <a:cs typeface="Carlito"/>
              </a:rPr>
              <a:t>a </a:t>
            </a:r>
            <a:r>
              <a:rPr lang="en-US" altLang="zh-CN" sz="2400" spc="-25" dirty="0">
                <a:solidFill>
                  <a:srgbClr val="404040"/>
                </a:solidFill>
                <a:latin typeface="Carlito"/>
                <a:cs typeface="Carlito"/>
              </a:rPr>
              <a:t>better </a:t>
            </a:r>
            <a:r>
              <a:rPr lang="en-US" altLang="zh-CN" sz="2400" spc="-20" dirty="0">
                <a:solidFill>
                  <a:srgbClr val="404040"/>
                </a:solidFill>
                <a:latin typeface="Carlito"/>
                <a:cs typeface="Carlito"/>
              </a:rPr>
              <a:t>understanding </a:t>
            </a:r>
            <a:r>
              <a:rPr lang="en-US" altLang="zh-CN" sz="2400" spc="-5" dirty="0">
                <a:solidFill>
                  <a:srgbClr val="404040"/>
                </a:solidFill>
                <a:latin typeface="Carlito"/>
                <a:cs typeface="Carlito"/>
              </a:rPr>
              <a:t>of </a:t>
            </a:r>
            <a:r>
              <a:rPr lang="en-US" altLang="zh-CN" sz="2400" dirty="0">
                <a:solidFill>
                  <a:srgbClr val="404040"/>
                </a:solidFill>
                <a:latin typeface="Carlito"/>
                <a:cs typeface="Carlito"/>
              </a:rPr>
              <a:t>the</a:t>
            </a:r>
            <a:r>
              <a:rPr lang="en-US" altLang="zh-CN" sz="2400" spc="25" dirty="0">
                <a:solidFill>
                  <a:srgbClr val="404040"/>
                </a:solidFill>
                <a:latin typeface="Carlito"/>
                <a:cs typeface="Carlito"/>
              </a:rPr>
              <a:t> </a:t>
            </a:r>
            <a:r>
              <a:rPr lang="en-US" altLang="zh-CN" sz="2400" spc="-20" dirty="0">
                <a:solidFill>
                  <a:srgbClr val="404040"/>
                </a:solidFill>
                <a:latin typeface="Carlito"/>
                <a:cs typeface="Carlito"/>
              </a:rPr>
              <a:t>dataset.</a:t>
            </a:r>
            <a:endParaRPr lang="en-US" altLang="zh-CN" sz="2400" dirty="0">
              <a:latin typeface="Carlito"/>
              <a:cs typeface="Carlito"/>
            </a:endParaRPr>
          </a:p>
          <a:p>
            <a:pPr marL="12700" marR="434975">
              <a:lnSpc>
                <a:spcPts val="2200"/>
              </a:lnSpc>
              <a:spcBef>
                <a:spcPts val="1440"/>
              </a:spcBef>
            </a:pPr>
            <a:r>
              <a:rPr lang="en-US" altLang="zh-CN" sz="2400" spc="-5" dirty="0">
                <a:solidFill>
                  <a:srgbClr val="404040"/>
                </a:solidFill>
                <a:latin typeface="Carlito"/>
                <a:cs typeface="Carlito"/>
              </a:rPr>
              <a:t>Get </a:t>
            </a:r>
            <a:r>
              <a:rPr lang="en-US" altLang="zh-CN" sz="2400" spc="-20" dirty="0">
                <a:solidFill>
                  <a:srgbClr val="404040"/>
                </a:solidFill>
                <a:latin typeface="Carlito"/>
                <a:cs typeface="Carlito"/>
              </a:rPr>
              <a:t>information </a:t>
            </a:r>
            <a:r>
              <a:rPr lang="en-US" altLang="zh-CN" sz="2400" dirty="0">
                <a:solidFill>
                  <a:srgbClr val="404040"/>
                </a:solidFill>
                <a:latin typeface="Carlito"/>
                <a:cs typeface="Carlito"/>
              </a:rPr>
              <a:t>about launch </a:t>
            </a:r>
            <a:r>
              <a:rPr lang="en-US" altLang="zh-CN" sz="2400" spc="-20" dirty="0">
                <a:solidFill>
                  <a:srgbClr val="404040"/>
                </a:solidFill>
                <a:latin typeface="Carlito"/>
                <a:cs typeface="Carlito"/>
              </a:rPr>
              <a:t>site </a:t>
            </a:r>
            <a:r>
              <a:rPr lang="en-US" altLang="zh-CN" sz="2400" spc="-5" dirty="0">
                <a:solidFill>
                  <a:srgbClr val="404040"/>
                </a:solidFill>
                <a:latin typeface="Carlito"/>
                <a:cs typeface="Carlito"/>
              </a:rPr>
              <a:t>names, mission </a:t>
            </a:r>
            <a:r>
              <a:rPr lang="en-US" altLang="zh-CN" sz="2400" spc="-20" dirty="0">
                <a:solidFill>
                  <a:srgbClr val="404040"/>
                </a:solidFill>
                <a:latin typeface="Carlito"/>
                <a:cs typeface="Carlito"/>
              </a:rPr>
              <a:t>outcomes, various pay </a:t>
            </a:r>
            <a:r>
              <a:rPr lang="en-US" altLang="zh-CN" sz="2400" dirty="0">
                <a:solidFill>
                  <a:srgbClr val="404040"/>
                </a:solidFill>
                <a:latin typeface="Carlito"/>
                <a:cs typeface="Carlito"/>
              </a:rPr>
              <a:t>load </a:t>
            </a:r>
            <a:r>
              <a:rPr lang="en-US" altLang="zh-CN" sz="2400" spc="-25" dirty="0">
                <a:solidFill>
                  <a:srgbClr val="404040"/>
                </a:solidFill>
                <a:latin typeface="Carlito"/>
                <a:cs typeface="Carlito"/>
              </a:rPr>
              <a:t>sizes </a:t>
            </a:r>
            <a:r>
              <a:rPr lang="en-US" altLang="zh-CN" sz="2400" spc="-5" dirty="0">
                <a:solidFill>
                  <a:srgbClr val="404040"/>
                </a:solidFill>
                <a:latin typeface="Carlito"/>
                <a:cs typeface="Carlito"/>
              </a:rPr>
              <a:t>of  </a:t>
            </a:r>
            <a:r>
              <a:rPr lang="en-US" altLang="zh-CN" sz="2400" spc="-25" dirty="0">
                <a:solidFill>
                  <a:srgbClr val="404040"/>
                </a:solidFill>
                <a:latin typeface="Carlito"/>
                <a:cs typeface="Carlito"/>
              </a:rPr>
              <a:t>customers </a:t>
            </a:r>
            <a:r>
              <a:rPr lang="en-US" altLang="zh-CN" sz="2400" dirty="0">
                <a:solidFill>
                  <a:srgbClr val="404040"/>
                </a:solidFill>
                <a:latin typeface="Carlito"/>
                <a:cs typeface="Carlito"/>
              </a:rPr>
              <a:t>and </a:t>
            </a:r>
            <a:r>
              <a:rPr lang="en-US" altLang="zh-CN" sz="2400" spc="-20" dirty="0">
                <a:solidFill>
                  <a:srgbClr val="404040"/>
                </a:solidFill>
                <a:latin typeface="Carlito"/>
                <a:cs typeface="Carlito"/>
              </a:rPr>
              <a:t>booster </a:t>
            </a:r>
            <a:r>
              <a:rPr lang="en-US" altLang="zh-CN" sz="2400" spc="-25" dirty="0">
                <a:solidFill>
                  <a:srgbClr val="404040"/>
                </a:solidFill>
                <a:latin typeface="Carlito"/>
                <a:cs typeface="Carlito"/>
              </a:rPr>
              <a:t>versions, </a:t>
            </a:r>
            <a:r>
              <a:rPr lang="en-US" altLang="zh-CN" sz="2400" dirty="0">
                <a:solidFill>
                  <a:srgbClr val="404040"/>
                </a:solidFill>
                <a:latin typeface="Carlito"/>
                <a:cs typeface="Carlito"/>
              </a:rPr>
              <a:t>and landing</a:t>
            </a:r>
            <a:r>
              <a:rPr lang="en-US" altLang="zh-CN" sz="2400" spc="5" dirty="0">
                <a:solidFill>
                  <a:srgbClr val="404040"/>
                </a:solidFill>
                <a:latin typeface="Carlito"/>
                <a:cs typeface="Carlito"/>
              </a:rPr>
              <a:t> </a:t>
            </a:r>
            <a:r>
              <a:rPr lang="en-US" altLang="zh-CN" sz="2400" spc="-15" dirty="0">
                <a:solidFill>
                  <a:srgbClr val="404040"/>
                </a:solidFill>
                <a:latin typeface="Carlito"/>
                <a:cs typeface="Carlito"/>
              </a:rPr>
              <a:t>outcomes</a:t>
            </a:r>
            <a:endParaRPr lang="en-US" altLang="zh-CN" sz="2400" dirty="0">
              <a:latin typeface="Carlito"/>
              <a:cs typeface="Carlito"/>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https://github.com/T1anyuYang/IBM-Final/blob/main/EDA%20with%20SQL%20-%202.ipynb</a:t>
            </a:r>
            <a:endParaRPr lang="en-US" sz="2200" dirty="0">
              <a:solidFill>
                <a:schemeClr val="accent3">
                  <a:lumMod val="25000"/>
                </a:schemeClr>
              </a:solidFill>
              <a:latin typeface="Abadi" panose="020B0604020104020204" pitchFamily="34" charset="0"/>
              <a:hlinkClick r:id="rId4"/>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https://github.com/T1anyuYang/IBM-Final/blob/main/EDA%20with%20SQL.ipynb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Folium maps mark Launch Sites, successful and unsuccessful landings, and a proximity example  to key locations: Railway, Highway, Coast, and City.</a:t>
            </a:r>
          </a:p>
          <a:p>
            <a:pPr>
              <a:lnSpc>
                <a:spcPct val="100000"/>
              </a:lnSpc>
              <a:spcBef>
                <a:spcPts val="1400"/>
              </a:spcBef>
            </a:pPr>
            <a:r>
              <a:rPr lang="en-US" sz="2200" dirty="0">
                <a:solidFill>
                  <a:schemeClr val="accent3">
                    <a:lumMod val="25000"/>
                  </a:schemeClr>
                </a:solidFill>
                <a:latin typeface="Abadi" panose="020B0604020104020204" pitchFamily="34" charset="0"/>
              </a:rPr>
              <a:t>Those allows us to understand why launch sites may be located where they are. Also visualizes  successful landings relative to location.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https://github.com/T1anyuYang/IBM-Final/blob/main/Build%20an%20interactive%20map%20with%20Folium.ipynb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011"/>
            <a:ext cx="9745589" cy="4719952"/>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Dashboard includes a pie chart and a scatter plot.</a:t>
            </a:r>
          </a:p>
          <a:p>
            <a:pPr>
              <a:lnSpc>
                <a:spcPct val="100000"/>
              </a:lnSpc>
              <a:spcBef>
                <a:spcPts val="1400"/>
              </a:spcBef>
            </a:pPr>
            <a:r>
              <a:rPr lang="en-US" sz="2200" dirty="0">
                <a:solidFill>
                  <a:schemeClr val="accent3">
                    <a:lumMod val="25000"/>
                  </a:schemeClr>
                </a:solidFill>
                <a:latin typeface="Abadi" panose="020B0604020104020204" pitchFamily="34" charset="0"/>
              </a:rPr>
              <a:t>Pie chart can be selected to show distribution of successful landings across all launch sites and  can be selected to show individual launch site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Scatter plot takes two inputs: All sites or individual site and payload mass on a slider between 0  and 10000 kg.</a:t>
            </a:r>
          </a:p>
          <a:p>
            <a:pPr>
              <a:lnSpc>
                <a:spcPct val="100000"/>
              </a:lnSpc>
              <a:spcBef>
                <a:spcPts val="1400"/>
              </a:spcBef>
            </a:pPr>
            <a:r>
              <a:rPr lang="en-US" sz="2200" dirty="0">
                <a:solidFill>
                  <a:schemeClr val="accent3">
                    <a:lumMod val="25000"/>
                  </a:schemeClr>
                </a:solidFill>
                <a:latin typeface="Abadi" panose="020B0604020104020204" pitchFamily="34" charset="0"/>
              </a:rPr>
              <a:t>The pie chart is used to visualize launch site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scatter plot can help us see how success varies across launch sites, payload mass, and</a:t>
            </a:r>
          </a:p>
          <a:p>
            <a:pPr>
              <a:lnSpc>
                <a:spcPct val="100000"/>
              </a:lnSpc>
              <a:spcBef>
                <a:spcPts val="1400"/>
              </a:spcBef>
            </a:pPr>
            <a:r>
              <a:rPr lang="en-US" sz="2200" dirty="0">
                <a:solidFill>
                  <a:schemeClr val="accent3">
                    <a:lumMod val="25000"/>
                  </a:schemeClr>
                </a:solidFill>
                <a:latin typeface="Abadi" panose="020B0604020104020204" pitchFamily="34" charset="0"/>
              </a:rPr>
              <a:t>Booster version category.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https://github.com/T1anyuYang/IBM-Final/blob/main/Build%20a%20Dashboard%20with%20Plotly%20Dash.py</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85000" lnSpcReduction="20000"/>
          </a:bodyPr>
          <a:lstStyle/>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Split label column </a:t>
            </a:r>
            <a:r>
              <a:rPr lang="zh-CN" alt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Class’</a:t>
            </a:r>
            <a:r>
              <a:rPr lang="en-US" sz="2200" dirty="0">
                <a:solidFill>
                  <a:schemeClr val="accent3">
                    <a:lumMod val="25000"/>
                  </a:schemeClr>
                </a:solidFill>
                <a:latin typeface="Abadi" panose="020B0604020104020204" pitchFamily="34" charset="0"/>
              </a:rPr>
              <a:t> from dataset</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Fit and Transform </a:t>
            </a:r>
            <a:r>
              <a:rPr lang="en-US" altLang="zh-CN" sz="2200" dirty="0">
                <a:solidFill>
                  <a:schemeClr val="accent3">
                    <a:lumMod val="25000"/>
                  </a:schemeClr>
                </a:solidFill>
                <a:latin typeface="Abadi" panose="020B0604020104020204" pitchFamily="34" charset="0"/>
              </a:rPr>
              <a:t>features</a:t>
            </a:r>
            <a:endParaRPr lang="en-US" sz="2200" dirty="0">
              <a:solidFill>
                <a:schemeClr val="accent3">
                  <a:lumMod val="25000"/>
                </a:schemeClr>
              </a:solidFill>
              <a:latin typeface="Abadi" panose="020B0604020104020204" pitchFamily="34" charset="0"/>
            </a:endParaRPr>
          </a:p>
          <a:p>
            <a:pPr marL="457200" indent="-457200">
              <a:lnSpc>
                <a:spcPct val="100000"/>
              </a:lnSpc>
              <a:spcBef>
                <a:spcPts val="1400"/>
              </a:spcBef>
              <a:buAutoNum type="arabicPeriod"/>
            </a:pPr>
            <a:r>
              <a:rPr lang="en-US" altLang="zh-CN" sz="2200" dirty="0">
                <a:solidFill>
                  <a:schemeClr val="accent3">
                    <a:lumMod val="25000"/>
                  </a:schemeClr>
                </a:solidFill>
                <a:latin typeface="Abadi" panose="020B0604020104020204" pitchFamily="34" charset="0"/>
              </a:rPr>
              <a:t>Split the train and test data</a:t>
            </a:r>
          </a:p>
          <a:p>
            <a:pPr marL="457200" indent="-457200">
              <a:lnSpc>
                <a:spcPct val="100000"/>
              </a:lnSpc>
              <a:spcBef>
                <a:spcPts val="1400"/>
              </a:spcBef>
              <a:buAutoNum type="arabicPeriod"/>
            </a:pPr>
            <a:r>
              <a:rPr lang="en-US" altLang="zh-CN" sz="2200" dirty="0">
                <a:solidFill>
                  <a:schemeClr val="accent3">
                    <a:lumMod val="25000"/>
                  </a:schemeClr>
                </a:solidFill>
                <a:latin typeface="Abadi" panose="020B0604020104020204" pitchFamily="34" charset="0"/>
              </a:rPr>
              <a:t>When CV=10 find the optimal parameters</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Use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on all 4 models </a:t>
            </a:r>
          </a:p>
          <a:p>
            <a:pPr marL="457200" indent="-457200">
              <a:lnSpc>
                <a:spcPct val="100000"/>
              </a:lnSpc>
              <a:spcBef>
                <a:spcPts val="1400"/>
              </a:spcBef>
              <a:buFont typeface="Arial" panose="020B0604020202020204" pitchFamily="34" charset="0"/>
              <a:buAutoNum type="arabicPeriod"/>
            </a:pPr>
            <a:r>
              <a:rPr lang="en-US" altLang="zh-CN" sz="2200" dirty="0">
                <a:solidFill>
                  <a:schemeClr val="accent3">
                    <a:lumMod val="25000"/>
                  </a:schemeClr>
                </a:solidFill>
                <a:latin typeface="Abadi" panose="020B0604020104020204" pitchFamily="34" charset="0"/>
              </a:rPr>
              <a:t>Score each model by test part</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Confusion Matrix on 4 models</a:t>
            </a:r>
          </a:p>
          <a:p>
            <a:pPr marL="457200" indent="-457200">
              <a:lnSpc>
                <a:spcPct val="100000"/>
              </a:lnSpc>
              <a:spcBef>
                <a:spcPts val="1400"/>
              </a:spcBef>
              <a:buAutoNum type="arabicPeriod"/>
            </a:pPr>
            <a:r>
              <a:rPr lang="en-US" altLang="zh-CN" sz="2200" dirty="0">
                <a:solidFill>
                  <a:schemeClr val="accent3">
                    <a:lumMod val="25000"/>
                  </a:schemeClr>
                </a:solidFill>
                <a:latin typeface="Abadi" panose="020B0604020104020204" pitchFamily="34" charset="0"/>
              </a:rPr>
              <a:t>Use </a:t>
            </a:r>
            <a:r>
              <a:rPr lang="en-US" altLang="zh-CN" sz="2200" dirty="0" err="1">
                <a:solidFill>
                  <a:schemeClr val="accent3">
                    <a:lumMod val="25000"/>
                  </a:schemeClr>
                </a:solidFill>
                <a:latin typeface="Abadi" panose="020B0604020104020204" pitchFamily="34" charset="0"/>
              </a:rPr>
              <a:t>b</a:t>
            </a:r>
            <a:r>
              <a:rPr lang="en-US" sz="2200" dirty="0" err="1">
                <a:solidFill>
                  <a:schemeClr val="accent3">
                    <a:lumMod val="25000"/>
                  </a:schemeClr>
                </a:solidFill>
                <a:latin typeface="Abadi" panose="020B0604020104020204" pitchFamily="34" charset="0"/>
              </a:rPr>
              <a:t>arplot</a:t>
            </a:r>
            <a:r>
              <a:rPr lang="en-US" sz="2200" dirty="0">
                <a:solidFill>
                  <a:schemeClr val="accent3">
                    <a:lumMod val="25000"/>
                  </a:schemeClr>
                </a:solidFill>
                <a:latin typeface="Abadi" panose="020B0604020104020204" pitchFamily="34" charset="0"/>
              </a:rPr>
              <a:t> to compare  scores of models</a:t>
            </a:r>
          </a:p>
          <a:p>
            <a:pPr marL="457200" indent="-457200">
              <a:lnSpc>
                <a:spcPct val="100000"/>
              </a:lnSpc>
              <a:spcBef>
                <a:spcPts val="1400"/>
              </a:spcBef>
              <a:buAutoNum type="arabicPeriod"/>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https://github.com/T1anyuYang/IBM-Final/blob/main/Predictive%20analysis%20(Classification).ipynb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77109"/>
            <a:ext cx="10616847" cy="13163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Here is a preview of the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dashboard. The following sides will show the results of EDA with  visualization, EDA with SQL, Interactive Map with Folium, and finally the results of our model with  about 83% accuracy.</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图片 1">
            <a:extLst>
              <a:ext uri="{FF2B5EF4-FFF2-40B4-BE49-F238E27FC236}">
                <a16:creationId xmlns:a16="http://schemas.microsoft.com/office/drawing/2014/main" id="{1FD5915A-29AB-8980-67FA-8FD8DB16B626}"/>
              </a:ext>
            </a:extLst>
          </p:cNvPr>
          <p:cNvPicPr>
            <a:picLocks noChangeAspect="1"/>
          </p:cNvPicPr>
          <p:nvPr/>
        </p:nvPicPr>
        <p:blipFill rotWithShape="1">
          <a:blip r:embed="rId4"/>
          <a:srcRect l="1268" r="1900" b="3176"/>
          <a:stretch/>
        </p:blipFill>
        <p:spPr>
          <a:xfrm>
            <a:off x="2823585" y="2718238"/>
            <a:ext cx="6863839" cy="3859699"/>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42697"/>
            <a:ext cx="10515600" cy="480882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Flight Number vs. Launch Site</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An increase in success rate over time.</a:t>
            </a:r>
          </a:p>
          <a:p>
            <a:pPr>
              <a:lnSpc>
                <a:spcPct val="100000"/>
              </a:lnSpc>
              <a:spcBef>
                <a:spcPts val="1400"/>
              </a:spcBef>
            </a:pPr>
            <a:r>
              <a:rPr lang="en-US" sz="2200" dirty="0">
                <a:solidFill>
                  <a:schemeClr val="accent3">
                    <a:lumMod val="25000"/>
                  </a:schemeClr>
                </a:solidFill>
                <a:latin typeface="Abadi" panose="020B0604020104020204" pitchFamily="34" charset="0"/>
              </a:rPr>
              <a:t>CCAFS appears to be the main launch site as it has the most volume.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图片 1">
            <a:extLst>
              <a:ext uri="{FF2B5EF4-FFF2-40B4-BE49-F238E27FC236}">
                <a16:creationId xmlns:a16="http://schemas.microsoft.com/office/drawing/2014/main" id="{73CDC848-8F80-5CD3-1B35-CAEE3D0229C7}"/>
              </a:ext>
            </a:extLst>
          </p:cNvPr>
          <p:cNvPicPr>
            <a:picLocks noChangeAspect="1"/>
          </p:cNvPicPr>
          <p:nvPr/>
        </p:nvPicPr>
        <p:blipFill>
          <a:blip r:embed="rId3"/>
          <a:stretch>
            <a:fillRect/>
          </a:stretch>
        </p:blipFill>
        <p:spPr>
          <a:xfrm>
            <a:off x="442128" y="2657139"/>
            <a:ext cx="11596463" cy="226655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48413"/>
            <a:ext cx="10515600" cy="4132932"/>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Payload mass appears to fall mostly between 0-6000 kg.  Different launch sites also seem to use different payload mass.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图片 5">
            <a:extLst>
              <a:ext uri="{FF2B5EF4-FFF2-40B4-BE49-F238E27FC236}">
                <a16:creationId xmlns:a16="http://schemas.microsoft.com/office/drawing/2014/main" id="{723EEAA8-5440-EBB2-6086-40E0668C697B}"/>
              </a:ext>
            </a:extLst>
          </p:cNvPr>
          <p:cNvPicPr>
            <a:picLocks noChangeAspect="1"/>
          </p:cNvPicPr>
          <p:nvPr/>
        </p:nvPicPr>
        <p:blipFill>
          <a:blip r:embed="rId3"/>
          <a:stretch>
            <a:fillRect/>
          </a:stretch>
        </p:blipFill>
        <p:spPr>
          <a:xfrm>
            <a:off x="82603" y="2459280"/>
            <a:ext cx="11824694" cy="231116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38200" y="4702628"/>
            <a:ext cx="10515599" cy="1924603"/>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ES-L1, GEO, HEO have 100% success rate (sample sizes in parenthesis)  SSO has 100% success rate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VLEO has decent success rate and attempts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GTO has the around 50% success rate but largest sample and </a:t>
            </a:r>
            <a:r>
              <a:rPr lang="en-US" altLang="zh-CN" sz="2200" dirty="0">
                <a:solidFill>
                  <a:schemeClr val="accent3">
                    <a:lumMod val="25000"/>
                  </a:schemeClr>
                </a:solidFill>
                <a:latin typeface="Abadi" panose="020B0604020104020204" pitchFamily="34" charset="0"/>
              </a:rPr>
              <a:t>SO has 0% success rate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图片 1">
            <a:extLst>
              <a:ext uri="{FF2B5EF4-FFF2-40B4-BE49-F238E27FC236}">
                <a16:creationId xmlns:a16="http://schemas.microsoft.com/office/drawing/2014/main" id="{3F2412A1-96B6-4BBB-4C89-CE67AD77B919}"/>
              </a:ext>
            </a:extLst>
          </p:cNvPr>
          <p:cNvPicPr>
            <a:picLocks noChangeAspect="1"/>
          </p:cNvPicPr>
          <p:nvPr/>
        </p:nvPicPr>
        <p:blipFill>
          <a:blip r:embed="rId3"/>
          <a:stretch>
            <a:fillRect/>
          </a:stretch>
        </p:blipFill>
        <p:spPr>
          <a:xfrm>
            <a:off x="3097874" y="1435797"/>
            <a:ext cx="4850372" cy="326683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9631" y="1577591"/>
            <a:ext cx="11087424" cy="4963886"/>
          </a:xfrm>
          <a:prstGeom prst="rect">
            <a:avLst/>
          </a:prstGeom>
        </p:spPr>
        <p:txBody>
          <a:bodyPr>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Launch Orbit preferences changed over Flight Number.  Launch Outcome seems to correlate with this preference.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SpaceX started with LEO orbits which saw moderate success LEO and returned to VLEO in recent launches  SpaceX appears to perform better in lower orbits or Sun-synchronous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图片 1">
            <a:extLst>
              <a:ext uri="{FF2B5EF4-FFF2-40B4-BE49-F238E27FC236}">
                <a16:creationId xmlns:a16="http://schemas.microsoft.com/office/drawing/2014/main" id="{429F6924-6190-3699-B9BD-03980561E108}"/>
              </a:ext>
            </a:extLst>
          </p:cNvPr>
          <p:cNvPicPr>
            <a:picLocks noChangeAspect="1"/>
          </p:cNvPicPr>
          <p:nvPr/>
        </p:nvPicPr>
        <p:blipFill>
          <a:blip r:embed="rId3"/>
          <a:stretch>
            <a:fillRect/>
          </a:stretch>
        </p:blipFill>
        <p:spPr>
          <a:xfrm>
            <a:off x="442127" y="2411400"/>
            <a:ext cx="11677621" cy="228118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67543"/>
            <a:ext cx="10515601" cy="4301445"/>
          </a:xfrm>
          <a:prstGeom prst="rect">
            <a:avLst/>
          </a:prstGeom>
        </p:spPr>
        <p:txBody>
          <a:bodyPr>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Payload mass seems to correlate with orbit</a:t>
            </a:r>
          </a:p>
          <a:p>
            <a:pPr>
              <a:lnSpc>
                <a:spcPct val="100000"/>
              </a:lnSpc>
              <a:spcBef>
                <a:spcPts val="1400"/>
              </a:spcBef>
            </a:pPr>
            <a:r>
              <a:rPr lang="en-US" sz="2200" dirty="0">
                <a:solidFill>
                  <a:schemeClr val="accent3">
                    <a:lumMod val="25000"/>
                  </a:schemeClr>
                </a:solidFill>
                <a:latin typeface="Abadi" panose="020B0604020104020204" pitchFamily="34" charset="0"/>
              </a:rPr>
              <a:t>LEO and SSO seem to have relatively low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The other most successful orbit VLEO only has payload mass values in the higher end of the range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图片 1">
            <a:extLst>
              <a:ext uri="{FF2B5EF4-FFF2-40B4-BE49-F238E27FC236}">
                <a16:creationId xmlns:a16="http://schemas.microsoft.com/office/drawing/2014/main" id="{333C3C8D-CC2B-95E8-F3C2-899140CB0E02}"/>
              </a:ext>
            </a:extLst>
          </p:cNvPr>
          <p:cNvPicPr>
            <a:picLocks noChangeAspect="1"/>
          </p:cNvPicPr>
          <p:nvPr/>
        </p:nvPicPr>
        <p:blipFill>
          <a:blip r:embed="rId3"/>
          <a:stretch>
            <a:fillRect/>
          </a:stretch>
        </p:blipFill>
        <p:spPr>
          <a:xfrm>
            <a:off x="435902" y="2097492"/>
            <a:ext cx="11183815" cy="218471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924107"/>
            <a:ext cx="10062112" cy="1178301"/>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generally increases over time since 2013 with a slight dip in 2018</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in recent years at around 80%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图片 1">
            <a:extLst>
              <a:ext uri="{FF2B5EF4-FFF2-40B4-BE49-F238E27FC236}">
                <a16:creationId xmlns:a16="http://schemas.microsoft.com/office/drawing/2014/main" id="{AD9B8EFD-7699-9358-28ED-A02F7A85D479}"/>
              </a:ext>
            </a:extLst>
          </p:cNvPr>
          <p:cNvPicPr>
            <a:picLocks noChangeAspect="1"/>
          </p:cNvPicPr>
          <p:nvPr/>
        </p:nvPicPr>
        <p:blipFill>
          <a:blip r:embed="rId3"/>
          <a:stretch>
            <a:fillRect/>
          </a:stretch>
        </p:blipFill>
        <p:spPr>
          <a:xfrm>
            <a:off x="3290398" y="1560387"/>
            <a:ext cx="4739984" cy="319248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CCAFS SLC-40 and CCAFSSLC-40 likely all represent the same</a:t>
            </a:r>
          </a:p>
          <a:p>
            <a:pPr>
              <a:lnSpc>
                <a:spcPct val="100000"/>
              </a:lnSpc>
              <a:spcBef>
                <a:spcPts val="1400"/>
              </a:spcBef>
            </a:pPr>
            <a:r>
              <a:rPr lang="en-US" sz="2200" dirty="0">
                <a:solidFill>
                  <a:schemeClr val="accent3">
                    <a:lumMod val="25000"/>
                  </a:schemeClr>
                </a:solidFill>
                <a:latin typeface="Abadi" panose="020B0604020104020204" pitchFamily="34" charset="0"/>
              </a:rPr>
              <a:t>launch site with data entry errors.</a:t>
            </a:r>
          </a:p>
          <a:p>
            <a:pPr>
              <a:lnSpc>
                <a:spcPct val="100000"/>
              </a:lnSpc>
              <a:spcBef>
                <a:spcPts val="1400"/>
              </a:spcBef>
            </a:pPr>
            <a:r>
              <a:rPr lang="en-US" sz="2200" dirty="0">
                <a:solidFill>
                  <a:schemeClr val="accent3">
                    <a:lumMod val="25000"/>
                  </a:schemeClr>
                </a:solidFill>
                <a:latin typeface="Abadi" panose="020B0604020104020204" pitchFamily="34" charset="0"/>
              </a:rPr>
              <a:t>CCAFS LC-40 was the previous name.  Likely only 3 unique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values:  CCAFS SLC-40, KSC LC-39A, 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图片 5">
            <a:extLst>
              <a:ext uri="{FF2B5EF4-FFF2-40B4-BE49-F238E27FC236}">
                <a16:creationId xmlns:a16="http://schemas.microsoft.com/office/drawing/2014/main" id="{8EF9E8CD-7B8E-64F2-EA30-AD1A0F5F3450}"/>
              </a:ext>
            </a:extLst>
          </p:cNvPr>
          <p:cNvPicPr>
            <a:picLocks noChangeAspect="1"/>
          </p:cNvPicPr>
          <p:nvPr/>
        </p:nvPicPr>
        <p:blipFill>
          <a:blip r:embed="rId3"/>
          <a:stretch>
            <a:fillRect/>
          </a:stretch>
        </p:blipFill>
        <p:spPr>
          <a:xfrm>
            <a:off x="971671" y="3819062"/>
            <a:ext cx="3496163" cy="213389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First five entries  in database with  Launch Site name  beginning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图片 5">
            <a:extLst>
              <a:ext uri="{FF2B5EF4-FFF2-40B4-BE49-F238E27FC236}">
                <a16:creationId xmlns:a16="http://schemas.microsoft.com/office/drawing/2014/main" id="{B81D5A5E-C389-F421-5CCE-F125B2765294}"/>
              </a:ext>
            </a:extLst>
          </p:cNvPr>
          <p:cNvPicPr>
            <a:picLocks noChangeAspect="1"/>
          </p:cNvPicPr>
          <p:nvPr/>
        </p:nvPicPr>
        <p:blipFill>
          <a:blip r:embed="rId3"/>
          <a:stretch>
            <a:fillRect/>
          </a:stretch>
        </p:blipFill>
        <p:spPr>
          <a:xfrm>
            <a:off x="770011" y="2505660"/>
            <a:ext cx="5106113" cy="299126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altLang="zh-CN" sz="2400" spc="-5" dirty="0">
                <a:solidFill>
                  <a:srgbClr val="404040"/>
                </a:solidFill>
                <a:latin typeface="Carlito"/>
                <a:cs typeface="Carlito"/>
              </a:rPr>
              <a:t>sums </a:t>
            </a:r>
            <a:r>
              <a:rPr lang="en-US" altLang="zh-CN" sz="2400" dirty="0">
                <a:solidFill>
                  <a:srgbClr val="404040"/>
                </a:solidFill>
                <a:latin typeface="Carlito"/>
                <a:cs typeface="Carlito"/>
              </a:rPr>
              <a:t>the </a:t>
            </a:r>
            <a:r>
              <a:rPr lang="en-US" altLang="zh-CN" sz="2400" spc="-25" dirty="0">
                <a:solidFill>
                  <a:srgbClr val="404040"/>
                </a:solidFill>
                <a:latin typeface="Carlito"/>
                <a:cs typeface="Carlito"/>
              </a:rPr>
              <a:t>total </a:t>
            </a:r>
            <a:r>
              <a:rPr lang="en-US" altLang="zh-CN" sz="2400" spc="-10" dirty="0">
                <a:solidFill>
                  <a:srgbClr val="404040"/>
                </a:solidFill>
                <a:latin typeface="Carlito"/>
                <a:cs typeface="Carlito"/>
              </a:rPr>
              <a:t>payload  </a:t>
            </a:r>
            <a:r>
              <a:rPr lang="en-US" altLang="zh-CN" sz="2400" spc="-5" dirty="0">
                <a:solidFill>
                  <a:srgbClr val="404040"/>
                </a:solidFill>
                <a:latin typeface="Carlito"/>
                <a:cs typeface="Carlito"/>
              </a:rPr>
              <a:t>mass </a:t>
            </a:r>
            <a:r>
              <a:rPr lang="en-US" altLang="zh-CN" sz="2400" dirty="0">
                <a:solidFill>
                  <a:srgbClr val="404040"/>
                </a:solidFill>
                <a:latin typeface="Carlito"/>
                <a:cs typeface="Carlito"/>
              </a:rPr>
              <a:t>in kg </a:t>
            </a:r>
            <a:r>
              <a:rPr lang="en-US" altLang="zh-CN" sz="2400" spc="-15" dirty="0">
                <a:solidFill>
                  <a:srgbClr val="404040"/>
                </a:solidFill>
                <a:latin typeface="Carlito"/>
                <a:cs typeface="Carlito"/>
              </a:rPr>
              <a:t>where </a:t>
            </a:r>
            <a:r>
              <a:rPr lang="en-US" altLang="zh-CN" sz="2400" dirty="0">
                <a:solidFill>
                  <a:srgbClr val="404040"/>
                </a:solidFill>
                <a:latin typeface="Carlito"/>
                <a:cs typeface="Carlito"/>
              </a:rPr>
              <a:t>NASA </a:t>
            </a:r>
            <a:r>
              <a:rPr lang="en-US" altLang="zh-CN" sz="2400" spc="-20" dirty="0">
                <a:solidFill>
                  <a:srgbClr val="404040"/>
                </a:solidFill>
                <a:latin typeface="Carlito"/>
                <a:cs typeface="Carlito"/>
              </a:rPr>
              <a:t>was </a:t>
            </a:r>
            <a:r>
              <a:rPr lang="en-US" altLang="zh-CN" sz="2400" dirty="0">
                <a:solidFill>
                  <a:srgbClr val="404040"/>
                </a:solidFill>
                <a:latin typeface="Carlito"/>
                <a:cs typeface="Carlito"/>
              </a:rPr>
              <a:t>the  </a:t>
            </a:r>
            <a:r>
              <a:rPr lang="en-US" altLang="zh-CN" sz="2400" spc="-60" dirty="0">
                <a:solidFill>
                  <a:srgbClr val="404040"/>
                </a:solidFill>
                <a:latin typeface="Carlito"/>
                <a:cs typeface="Carlito"/>
              </a:rPr>
              <a:t>customer.</a:t>
            </a:r>
            <a:endParaRPr lang="en-US" altLang="zh-CN" sz="2400" dirty="0">
              <a:latin typeface="Carlito"/>
              <a:cs typeface="Carlito"/>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图片 5">
            <a:extLst>
              <a:ext uri="{FF2B5EF4-FFF2-40B4-BE49-F238E27FC236}">
                <a16:creationId xmlns:a16="http://schemas.microsoft.com/office/drawing/2014/main" id="{DD2419D2-3856-C12D-7208-90A287B20C80}"/>
              </a:ext>
            </a:extLst>
          </p:cNvPr>
          <p:cNvPicPr>
            <a:picLocks noChangeAspect="1"/>
          </p:cNvPicPr>
          <p:nvPr/>
        </p:nvPicPr>
        <p:blipFill>
          <a:blip r:embed="rId3"/>
          <a:stretch>
            <a:fillRect/>
          </a:stretch>
        </p:blipFill>
        <p:spPr>
          <a:xfrm>
            <a:off x="871582" y="3428999"/>
            <a:ext cx="5923219" cy="140425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Calculates the  average payload mass or  launches which used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图片 5">
            <a:extLst>
              <a:ext uri="{FF2B5EF4-FFF2-40B4-BE49-F238E27FC236}">
                <a16:creationId xmlns:a16="http://schemas.microsoft.com/office/drawing/2014/main" id="{8B7C6F88-EE77-4F13-C331-BE4D3ECA97D9}"/>
              </a:ext>
            </a:extLst>
          </p:cNvPr>
          <p:cNvPicPr>
            <a:picLocks noChangeAspect="1"/>
          </p:cNvPicPr>
          <p:nvPr/>
        </p:nvPicPr>
        <p:blipFill>
          <a:blip r:embed="rId3"/>
          <a:stretch>
            <a:fillRect/>
          </a:stretch>
        </p:blipFill>
        <p:spPr>
          <a:xfrm>
            <a:off x="861340" y="3339214"/>
            <a:ext cx="5887272" cy="132416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7" name="图片 6">
            <a:extLst>
              <a:ext uri="{FF2B5EF4-FFF2-40B4-BE49-F238E27FC236}">
                <a16:creationId xmlns:a16="http://schemas.microsoft.com/office/drawing/2014/main" id="{7311ECC6-C6C1-96AE-2EB5-88BC532F2E26}"/>
              </a:ext>
            </a:extLst>
          </p:cNvPr>
          <p:cNvPicPr>
            <a:picLocks noChangeAspect="1"/>
          </p:cNvPicPr>
          <p:nvPr/>
        </p:nvPicPr>
        <p:blipFill>
          <a:blip r:embed="rId3"/>
          <a:stretch>
            <a:fillRect/>
          </a:stretch>
        </p:blipFill>
        <p:spPr>
          <a:xfrm>
            <a:off x="795786" y="3168351"/>
            <a:ext cx="5779509" cy="285927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图片 2">
            <a:extLst>
              <a:ext uri="{FF2B5EF4-FFF2-40B4-BE49-F238E27FC236}">
                <a16:creationId xmlns:a16="http://schemas.microsoft.com/office/drawing/2014/main" id="{3496A8DF-4B5A-AA9E-A3C5-8CE906CE4191}"/>
              </a:ext>
            </a:extLst>
          </p:cNvPr>
          <p:cNvPicPr>
            <a:picLocks noChangeAspect="1"/>
          </p:cNvPicPr>
          <p:nvPr/>
        </p:nvPicPr>
        <p:blipFill>
          <a:blip r:embed="rId3"/>
          <a:stretch>
            <a:fillRect/>
          </a:stretch>
        </p:blipFill>
        <p:spPr>
          <a:xfrm>
            <a:off x="993664" y="3155308"/>
            <a:ext cx="6797803" cy="270288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36914"/>
            <a:ext cx="10326708" cy="4588659"/>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On this project, the data collected from the SpaceX API and Wikipedia page. Created labels column ‘class’ which classifies successful landings. Using SQL, visualizations, folium maps, and dashboards, explored data. Assembled relevant columns as features. I converted all categorical variables to binary using a single hot encoding.  Standardized data and used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to find the best parameters for machine learning models. Visualize the accuracy score of all models..</a:t>
            </a:r>
          </a:p>
          <a:p>
            <a:pPr>
              <a:lnSpc>
                <a:spcPct val="100000"/>
              </a:lnSpc>
              <a:spcBef>
                <a:spcPts val="1400"/>
              </a:spcBef>
            </a:pPr>
            <a:r>
              <a:rPr lang="en-US" sz="2200" dirty="0">
                <a:solidFill>
                  <a:schemeClr val="accent3">
                    <a:lumMod val="25000"/>
                  </a:schemeClr>
                </a:solidFill>
                <a:latin typeface="Abadi" panose="020B0604020104020204" pitchFamily="34" charset="0"/>
              </a:rPr>
              <a:t>Four machine learning models were test in the project: </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Logistic Regression</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Support Vector Machine</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Decision Tree Classifier</a:t>
            </a:r>
          </a:p>
          <a:p>
            <a:pPr marL="457200" indent="-457200">
              <a:lnSpc>
                <a:spcPct val="100000"/>
              </a:lnSpc>
              <a:spcBef>
                <a:spcPts val="1400"/>
              </a:spcBef>
              <a:buAutoNum type="arabicPeriod"/>
            </a:pPr>
            <a:r>
              <a:rPr lang="en-US" sz="2200" dirty="0">
                <a:solidFill>
                  <a:schemeClr val="accent3">
                    <a:lumMod val="25000"/>
                  </a:schemeClr>
                </a:solidFill>
                <a:latin typeface="Abadi" panose="020B0604020104020204" pitchFamily="34" charset="0"/>
              </a:rPr>
              <a:t>K Nearest Neighbors.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All four models with similar results  as accuracy rate of about 83.33%.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图片 5">
            <a:extLst>
              <a:ext uri="{FF2B5EF4-FFF2-40B4-BE49-F238E27FC236}">
                <a16:creationId xmlns:a16="http://schemas.microsoft.com/office/drawing/2014/main" id="{C3157AAC-0828-8F5C-4F7E-D78C299D39E3}"/>
              </a:ext>
            </a:extLst>
          </p:cNvPr>
          <p:cNvPicPr>
            <a:picLocks noChangeAspect="1"/>
          </p:cNvPicPr>
          <p:nvPr/>
        </p:nvPicPr>
        <p:blipFill>
          <a:blip r:embed="rId3"/>
          <a:stretch>
            <a:fillRect/>
          </a:stretch>
        </p:blipFill>
        <p:spPr>
          <a:xfrm>
            <a:off x="1112745" y="2996270"/>
            <a:ext cx="6582694" cy="1810003"/>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图片 5">
            <a:extLst>
              <a:ext uri="{FF2B5EF4-FFF2-40B4-BE49-F238E27FC236}">
                <a16:creationId xmlns:a16="http://schemas.microsoft.com/office/drawing/2014/main" id="{83DB0DD1-8571-2ED3-1A22-96EF059106CD}"/>
              </a:ext>
            </a:extLst>
          </p:cNvPr>
          <p:cNvPicPr>
            <a:picLocks noChangeAspect="1"/>
          </p:cNvPicPr>
          <p:nvPr/>
        </p:nvPicPr>
        <p:blipFill>
          <a:blip r:embed="rId3"/>
          <a:stretch>
            <a:fillRect/>
          </a:stretch>
        </p:blipFill>
        <p:spPr>
          <a:xfrm>
            <a:off x="926522" y="2309366"/>
            <a:ext cx="3444512" cy="400373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图片 5">
            <a:extLst>
              <a:ext uri="{FF2B5EF4-FFF2-40B4-BE49-F238E27FC236}">
                <a16:creationId xmlns:a16="http://schemas.microsoft.com/office/drawing/2014/main" id="{1BBC40B1-CDEF-B075-EDE0-EB2DEF7EC890}"/>
              </a:ext>
            </a:extLst>
          </p:cNvPr>
          <p:cNvPicPr>
            <a:picLocks noChangeAspect="1"/>
          </p:cNvPicPr>
          <p:nvPr/>
        </p:nvPicPr>
        <p:blipFill>
          <a:blip r:embed="rId3"/>
          <a:stretch>
            <a:fillRect/>
          </a:stretch>
        </p:blipFill>
        <p:spPr>
          <a:xfrm>
            <a:off x="949882" y="3110582"/>
            <a:ext cx="5268060" cy="178142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图片 5">
            <a:extLst>
              <a:ext uri="{FF2B5EF4-FFF2-40B4-BE49-F238E27FC236}">
                <a16:creationId xmlns:a16="http://schemas.microsoft.com/office/drawing/2014/main" id="{03FCDA11-D6A5-2999-6C9D-BA16CD96B230}"/>
              </a:ext>
            </a:extLst>
          </p:cNvPr>
          <p:cNvPicPr>
            <a:picLocks noChangeAspect="1"/>
          </p:cNvPicPr>
          <p:nvPr/>
        </p:nvPicPr>
        <p:blipFill>
          <a:blip r:embed="rId3"/>
          <a:stretch>
            <a:fillRect/>
          </a:stretch>
        </p:blipFill>
        <p:spPr>
          <a:xfrm>
            <a:off x="1066153" y="3120293"/>
            <a:ext cx="4010585" cy="318179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00653" y="5635289"/>
            <a:ext cx="9745589" cy="59110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left map shows all launch sites relative US map. </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图片 5">
            <a:extLst>
              <a:ext uri="{FF2B5EF4-FFF2-40B4-BE49-F238E27FC236}">
                <a16:creationId xmlns:a16="http://schemas.microsoft.com/office/drawing/2014/main" id="{115A8BB0-F0EA-495A-3169-A9883B010D7F}"/>
              </a:ext>
            </a:extLst>
          </p:cNvPr>
          <p:cNvPicPr>
            <a:picLocks noChangeAspect="1"/>
          </p:cNvPicPr>
          <p:nvPr/>
        </p:nvPicPr>
        <p:blipFill>
          <a:blip r:embed="rId3"/>
          <a:stretch>
            <a:fillRect/>
          </a:stretch>
        </p:blipFill>
        <p:spPr>
          <a:xfrm>
            <a:off x="1819332" y="1493717"/>
            <a:ext cx="6510752" cy="387056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285433"/>
            <a:ext cx="9745589" cy="89152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Clusters on Folium map can be clicked on to display each successful landing (green icon) and failed landing (red icon). </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Color-Coded Launch Markers</a:t>
            </a:r>
          </a:p>
        </p:txBody>
      </p:sp>
      <p:pic>
        <p:nvPicPr>
          <p:cNvPr id="4" name="图片 3">
            <a:extLst>
              <a:ext uri="{FF2B5EF4-FFF2-40B4-BE49-F238E27FC236}">
                <a16:creationId xmlns:a16="http://schemas.microsoft.com/office/drawing/2014/main" id="{5A1E8056-2FA3-A5F4-3C39-574FB3A95A05}"/>
              </a:ext>
            </a:extLst>
          </p:cNvPr>
          <p:cNvPicPr>
            <a:picLocks noChangeAspect="1"/>
          </p:cNvPicPr>
          <p:nvPr/>
        </p:nvPicPr>
        <p:blipFill>
          <a:blip r:embed="rId3"/>
          <a:stretch>
            <a:fillRect/>
          </a:stretch>
        </p:blipFill>
        <p:spPr>
          <a:xfrm>
            <a:off x="1895673" y="1676058"/>
            <a:ext cx="5962138" cy="335912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Railway on map</a:t>
            </a:r>
          </a:p>
        </p:txBody>
      </p:sp>
      <p:pic>
        <p:nvPicPr>
          <p:cNvPr id="4" name="图片 3">
            <a:extLst>
              <a:ext uri="{FF2B5EF4-FFF2-40B4-BE49-F238E27FC236}">
                <a16:creationId xmlns:a16="http://schemas.microsoft.com/office/drawing/2014/main" id="{88A9C357-08C4-7811-8DF7-DE50A2896AA6}"/>
              </a:ext>
            </a:extLst>
          </p:cNvPr>
          <p:cNvPicPr>
            <a:picLocks noChangeAspect="1"/>
          </p:cNvPicPr>
          <p:nvPr/>
        </p:nvPicPr>
        <p:blipFill>
          <a:blip r:embed="rId3"/>
          <a:stretch>
            <a:fillRect/>
          </a:stretch>
        </p:blipFill>
        <p:spPr>
          <a:xfrm>
            <a:off x="863759" y="1690688"/>
            <a:ext cx="6632311" cy="396068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004079"/>
            <a:ext cx="10273128" cy="1172883"/>
          </a:xfrm>
          <a:prstGeom prst="rect">
            <a:avLst/>
          </a:prstGeom>
        </p:spPr>
        <p:txBody>
          <a:bodyPr lIns="91440" tIns="45720" rIns="91440" bIns="45720" anchor="t">
            <a:normAutofit fontScale="85000" lnSpcReduction="10000"/>
          </a:body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dashboard has a Payload range selector. However, this is set from 0-10000 instead of the  max Payload of 15600. Class indicates 1 for successful landing and 0 for failure. Scatter plot also  accounts for booster version category in color and number of launches in point size. In this  particular range of 0-6000, interestingly there are two failed landings with payloads of zero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Success vs. Booster  Version Category</a:t>
            </a:r>
          </a:p>
        </p:txBody>
      </p:sp>
      <p:pic>
        <p:nvPicPr>
          <p:cNvPr id="2" name="图片 1">
            <a:extLst>
              <a:ext uri="{FF2B5EF4-FFF2-40B4-BE49-F238E27FC236}">
                <a16:creationId xmlns:a16="http://schemas.microsoft.com/office/drawing/2014/main" id="{C5FC65F9-C68A-E20D-E15A-2023BDAC623F}"/>
              </a:ext>
            </a:extLst>
          </p:cNvPr>
          <p:cNvPicPr>
            <a:picLocks noChangeAspect="1"/>
          </p:cNvPicPr>
          <p:nvPr/>
        </p:nvPicPr>
        <p:blipFill>
          <a:blip r:embed="rId3"/>
          <a:stretch>
            <a:fillRect/>
          </a:stretch>
        </p:blipFill>
        <p:spPr>
          <a:xfrm>
            <a:off x="305779" y="1847937"/>
            <a:ext cx="11152193" cy="287476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17301"/>
            <a:ext cx="10305506" cy="45082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spcBef>
                <a:spcPts val="1400"/>
              </a:spcBef>
              <a:buNone/>
            </a:pPr>
            <a:r>
              <a:rPr lang="en-US" sz="2200" b="1" dirty="0">
                <a:solidFill>
                  <a:schemeClr val="accent3">
                    <a:lumMod val="25000"/>
                  </a:schemeClr>
                </a:solidFill>
                <a:latin typeface="Abadi" panose="020B0604020104020204" pitchFamily="34" charset="0"/>
              </a:rPr>
              <a:t>Background Info</a:t>
            </a:r>
          </a:p>
          <a:p>
            <a:pPr>
              <a:spcBef>
                <a:spcPts val="1400"/>
              </a:spcBef>
            </a:pPr>
            <a:r>
              <a:rPr lang="en-US" sz="2200" dirty="0">
                <a:solidFill>
                  <a:schemeClr val="accent3">
                    <a:lumMod val="25000"/>
                  </a:schemeClr>
                </a:solidFill>
                <a:latin typeface="Abadi" panose="020B0604020104020204" pitchFamily="34" charset="0"/>
              </a:rPr>
              <a:t>We all know the Commercial Space Age is Coming. And Space X has best pricing ($62 million vs. $165 million USD) and the main reason is the they have ability to recover part of rocket (Stage 1)</a:t>
            </a:r>
          </a:p>
          <a:p>
            <a:pPr>
              <a:spcBef>
                <a:spcPts val="1400"/>
              </a:spcBef>
            </a:pPr>
            <a:r>
              <a:rPr lang="en-US" sz="2200" dirty="0">
                <a:solidFill>
                  <a:schemeClr val="accent3">
                    <a:lumMod val="25000"/>
                  </a:schemeClr>
                </a:solidFill>
                <a:latin typeface="Abadi" panose="020B0604020104020204" pitchFamily="34" charset="0"/>
              </a:rPr>
              <a:t>Then Space Y wants to compete with Space X</a:t>
            </a:r>
          </a:p>
          <a:p>
            <a:pPr marL="0" indent="0" algn="ctr">
              <a:spcBef>
                <a:spcPts val="1400"/>
              </a:spcBef>
              <a:buNone/>
            </a:pPr>
            <a:endParaRPr lang="en-US" sz="2200" b="1" dirty="0">
              <a:solidFill>
                <a:schemeClr val="accent3">
                  <a:lumMod val="25000"/>
                </a:schemeClr>
              </a:solidFill>
              <a:latin typeface="Abadi" panose="020B0604020104020204" pitchFamily="34" charset="0"/>
            </a:endParaRPr>
          </a:p>
          <a:p>
            <a:pPr marL="0" indent="0" algn="ctr">
              <a:spcBef>
                <a:spcPts val="1400"/>
              </a:spcBef>
              <a:buNone/>
            </a:pPr>
            <a:endParaRPr lang="en-US" sz="2200" b="1" dirty="0">
              <a:solidFill>
                <a:schemeClr val="accent3">
                  <a:lumMod val="25000"/>
                </a:schemeClr>
              </a:solidFill>
              <a:latin typeface="Abadi" panose="020B0604020104020204" pitchFamily="34" charset="0"/>
            </a:endParaRPr>
          </a:p>
          <a:p>
            <a:pPr marL="0" indent="0" algn="ctr">
              <a:spcBef>
                <a:spcPts val="1400"/>
              </a:spcBef>
              <a:buNone/>
            </a:pPr>
            <a:r>
              <a:rPr lang="en-US" sz="2200" b="1" dirty="0">
                <a:solidFill>
                  <a:schemeClr val="accent3">
                    <a:lumMod val="25000"/>
                  </a:schemeClr>
                </a:solidFill>
                <a:latin typeface="Abadi" panose="020B0604020104020204" pitchFamily="34" charset="0"/>
              </a:rPr>
              <a:t>Problem try to solved</a:t>
            </a:r>
          </a:p>
          <a:p>
            <a:pPr>
              <a:spcBef>
                <a:spcPts val="1400"/>
              </a:spcBef>
            </a:pPr>
            <a:r>
              <a:rPr lang="en-US" sz="2200" dirty="0">
                <a:solidFill>
                  <a:schemeClr val="accent3">
                    <a:lumMod val="25000"/>
                  </a:schemeClr>
                </a:solidFill>
                <a:latin typeface="Abadi" panose="020B0604020104020204" pitchFamily="34" charset="0"/>
              </a:rPr>
              <a:t>Train a machine learning model to predict successful Stage 1 recovery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883499"/>
            <a:ext cx="10551583" cy="1293463"/>
          </a:xfrm>
          <a:prstGeom prst="rect">
            <a:avLst/>
          </a:prstGeom>
        </p:spPr>
        <p:txBody>
          <a:bodyPr lIns="91440" tIns="45720" rIns="91440" bIns="45720" anchor="t">
            <a:normAutofit fontScale="77500" lnSpcReduction="20000"/>
          </a:bodyPr>
          <a:lstStyle/>
          <a:p>
            <a:r>
              <a:rPr lang="en-US" dirty="0"/>
              <a:t>This is the distribution of successful landings across all launch sites. CCAFS LC-40 is the old name of  CCAFS SLC-40 so CCAFS and KSC have the same amount of successful landings, but a majority of the  successful landings where performed before the name change. VAFB has the smallest share of successful  landings. This may be due to smaller sample and increase in difficulty of launching in the west coast</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Across Launch Sites</a:t>
            </a:r>
          </a:p>
        </p:txBody>
      </p:sp>
      <p:pic>
        <p:nvPicPr>
          <p:cNvPr id="2" name="图片 1">
            <a:extLst>
              <a:ext uri="{FF2B5EF4-FFF2-40B4-BE49-F238E27FC236}">
                <a16:creationId xmlns:a16="http://schemas.microsoft.com/office/drawing/2014/main" id="{FE630148-F626-B562-D4B4-AACFBC813E30}"/>
              </a:ext>
            </a:extLst>
          </p:cNvPr>
          <p:cNvPicPr>
            <a:picLocks noChangeAspect="1"/>
          </p:cNvPicPr>
          <p:nvPr/>
        </p:nvPicPr>
        <p:blipFill>
          <a:blip r:embed="rId3"/>
          <a:stretch>
            <a:fillRect/>
          </a:stretch>
        </p:blipFill>
        <p:spPr>
          <a:xfrm>
            <a:off x="4723450" y="1746424"/>
            <a:ext cx="2572735" cy="2578832"/>
          </a:xfrm>
          <a:prstGeom prst="rect">
            <a:avLst/>
          </a:prstGeom>
        </p:spPr>
      </p:pic>
      <p:pic>
        <p:nvPicPr>
          <p:cNvPr id="4" name="图片 3">
            <a:extLst>
              <a:ext uri="{FF2B5EF4-FFF2-40B4-BE49-F238E27FC236}">
                <a16:creationId xmlns:a16="http://schemas.microsoft.com/office/drawing/2014/main" id="{C8AF8767-6671-7C90-1E38-EAE925D518F4}"/>
              </a:ext>
            </a:extLst>
          </p:cNvPr>
          <p:cNvPicPr>
            <a:picLocks noChangeAspect="1"/>
          </p:cNvPicPr>
          <p:nvPr/>
        </p:nvPicPr>
        <p:blipFill>
          <a:blip r:embed="rId4"/>
          <a:stretch>
            <a:fillRect/>
          </a:stretch>
        </p:blipFill>
        <p:spPr>
          <a:xfrm>
            <a:off x="2800161" y="2087764"/>
            <a:ext cx="1085182" cy="67061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245239"/>
            <a:ext cx="10414662" cy="93172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KSC LC-39A has the highest success rate with 10 successful landings and 3 failed landings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a:t>
            </a:r>
          </a:p>
        </p:txBody>
      </p:sp>
      <p:pic>
        <p:nvPicPr>
          <p:cNvPr id="2" name="图片 1">
            <a:extLst>
              <a:ext uri="{FF2B5EF4-FFF2-40B4-BE49-F238E27FC236}">
                <a16:creationId xmlns:a16="http://schemas.microsoft.com/office/drawing/2014/main" id="{0F705ECE-8E98-380F-913E-815E2AC9EF13}"/>
              </a:ext>
            </a:extLst>
          </p:cNvPr>
          <p:cNvPicPr>
            <a:picLocks noChangeAspect="1"/>
          </p:cNvPicPr>
          <p:nvPr/>
        </p:nvPicPr>
        <p:blipFill>
          <a:blip r:embed="rId3"/>
          <a:stretch>
            <a:fillRect/>
          </a:stretch>
        </p:blipFill>
        <p:spPr>
          <a:xfrm>
            <a:off x="4267021" y="1964273"/>
            <a:ext cx="2572735" cy="257273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52019" y="4856970"/>
            <a:ext cx="10687962" cy="165436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All models except the DT had virtually the same accuracy on the test set </a:t>
            </a:r>
            <a:r>
              <a:rPr lang="en-US" sz="2200" dirty="0" err="1">
                <a:solidFill>
                  <a:schemeClr val="accent3">
                    <a:lumMod val="25000"/>
                  </a:schemeClr>
                </a:solidFill>
                <a:latin typeface="Abadi"/>
              </a:rPr>
              <a:t>closs</a:t>
            </a:r>
            <a:r>
              <a:rPr lang="en-US" sz="2200" dirty="0">
                <a:solidFill>
                  <a:schemeClr val="accent3">
                    <a:lumMod val="25000"/>
                  </a:schemeClr>
                </a:solidFill>
                <a:latin typeface="Abadi"/>
              </a:rPr>
              <a:t> 83.33% accuracy.  It should be noted that test size is small at only sample size of 18.</a:t>
            </a:r>
          </a:p>
          <a:p>
            <a:pPr>
              <a:lnSpc>
                <a:spcPct val="100000"/>
              </a:lnSpc>
              <a:spcBef>
                <a:spcPts val="1400"/>
              </a:spcBef>
            </a:pPr>
            <a:r>
              <a:rPr lang="en-US" sz="2200" dirty="0">
                <a:solidFill>
                  <a:schemeClr val="accent3">
                    <a:lumMod val="25000"/>
                  </a:schemeClr>
                </a:solidFill>
                <a:latin typeface="Abadi"/>
              </a:rPr>
              <a:t>This can cause large variance in accuracy results, such as those in Decision Tree Classifier model in repeated runs.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图片 1">
            <a:extLst>
              <a:ext uri="{FF2B5EF4-FFF2-40B4-BE49-F238E27FC236}">
                <a16:creationId xmlns:a16="http://schemas.microsoft.com/office/drawing/2014/main" id="{F020791F-44D5-796E-6768-AAA99A27DEAD}"/>
              </a:ext>
            </a:extLst>
          </p:cNvPr>
          <p:cNvPicPr>
            <a:picLocks noChangeAspect="1"/>
          </p:cNvPicPr>
          <p:nvPr/>
        </p:nvPicPr>
        <p:blipFill>
          <a:blip r:embed="rId3"/>
          <a:stretch>
            <a:fillRect/>
          </a:stretch>
        </p:blipFill>
        <p:spPr>
          <a:xfrm>
            <a:off x="2914047" y="1471298"/>
            <a:ext cx="5800725" cy="317182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120010"/>
            <a:ext cx="10373611" cy="1497955"/>
          </a:xfrm>
          <a:prstGeom prst="rect">
            <a:avLst/>
          </a:prstGeom>
        </p:spPr>
        <p:txBody>
          <a:bodyPr>
            <a:normAutofit fontScale="77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Since majority models performed the same for the test set, the confusion matrix is the same across all models.  The models predicted 12 successful landings when the true label was successful landing.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models predicted 3 unsuccessful landings when the true label was unsuccessful landing.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models predicted 3 successful landings when the true label was unsuccessful landings (false positives).  Our models over predict successful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图片 1">
            <a:extLst>
              <a:ext uri="{FF2B5EF4-FFF2-40B4-BE49-F238E27FC236}">
                <a16:creationId xmlns:a16="http://schemas.microsoft.com/office/drawing/2014/main" id="{B07BC499-DEE0-C0C4-DB22-C31393D3A108}"/>
              </a:ext>
            </a:extLst>
          </p:cNvPr>
          <p:cNvPicPr>
            <a:picLocks noChangeAspect="1"/>
          </p:cNvPicPr>
          <p:nvPr/>
        </p:nvPicPr>
        <p:blipFill>
          <a:blip r:embed="rId3"/>
          <a:stretch>
            <a:fillRect/>
          </a:stretch>
        </p:blipFill>
        <p:spPr>
          <a:xfrm>
            <a:off x="3473351" y="1412280"/>
            <a:ext cx="4541914" cy="34506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77591"/>
            <a:ext cx="10604723" cy="464880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Our task: to develop a machine learning model for Space Y who wants to bid against SpaceX</a:t>
            </a:r>
          </a:p>
          <a:p>
            <a:pPr>
              <a:lnSpc>
                <a:spcPct val="100000"/>
              </a:lnSpc>
              <a:spcBef>
                <a:spcPts val="1400"/>
              </a:spcBef>
            </a:pPr>
            <a:r>
              <a:rPr lang="en-US" sz="2200" dirty="0">
                <a:solidFill>
                  <a:schemeClr val="accent3">
                    <a:lumMod val="25000"/>
                  </a:schemeClr>
                </a:solidFill>
                <a:latin typeface="Abadi" panose="020B0604020104020204" pitchFamily="34" charset="0"/>
              </a:rPr>
              <a:t>The goal of model is to predict when Stage 1 will successfully land to save ~$100 million USD</a:t>
            </a:r>
          </a:p>
          <a:p>
            <a:pPr>
              <a:lnSpc>
                <a:spcPct val="100000"/>
              </a:lnSpc>
              <a:spcBef>
                <a:spcPts val="1400"/>
              </a:spcBef>
            </a:pPr>
            <a:r>
              <a:rPr lang="en-US" sz="2200" dirty="0">
                <a:solidFill>
                  <a:schemeClr val="accent3">
                    <a:lumMod val="25000"/>
                  </a:schemeClr>
                </a:solidFill>
                <a:latin typeface="Abadi" panose="020B0604020104020204" pitchFamily="34" charset="0"/>
              </a:rPr>
              <a:t>Used data from a public SpaceX API and web scraping SpaceX Wikipedia </a:t>
            </a:r>
            <a:r>
              <a:rPr lang="en-US" sz="2200" dirty="0" err="1">
                <a:solidFill>
                  <a:schemeClr val="accent3">
                    <a:lumMod val="25000"/>
                  </a:schemeClr>
                </a:solidFill>
                <a:latin typeface="Abadi" panose="020B0604020104020204" pitchFamily="34" charset="0"/>
              </a:rPr>
              <a:t>pageWe</a:t>
            </a:r>
            <a:r>
              <a:rPr lang="en-US" sz="2200" dirty="0">
                <a:solidFill>
                  <a:schemeClr val="accent3">
                    <a:lumMod val="25000"/>
                  </a:schemeClr>
                </a:solidFill>
                <a:latin typeface="Abadi" panose="020B0604020104020204" pitchFamily="34" charset="0"/>
              </a:rPr>
              <a:t> created a machine learning model with an accuracy of 83%</a:t>
            </a:r>
          </a:p>
          <a:p>
            <a:pPr>
              <a:lnSpc>
                <a:spcPct val="100000"/>
              </a:lnSpc>
              <a:spcBef>
                <a:spcPts val="1400"/>
              </a:spcBef>
            </a:pPr>
            <a:r>
              <a:rPr lang="en-US" sz="2200" dirty="0" err="1">
                <a:solidFill>
                  <a:schemeClr val="accent3">
                    <a:lumMod val="25000"/>
                  </a:schemeClr>
                </a:solidFill>
                <a:latin typeface="Abadi" panose="020B0604020104020204" pitchFamily="34" charset="0"/>
              </a:rPr>
              <a:t>Allon</a:t>
            </a:r>
            <a:r>
              <a:rPr lang="en-US" sz="2200" dirty="0">
                <a:solidFill>
                  <a:schemeClr val="accent3">
                    <a:lumMod val="25000"/>
                  </a:schemeClr>
                </a:solidFill>
                <a:latin typeface="Abadi" panose="020B0604020104020204" pitchFamily="34" charset="0"/>
              </a:rPr>
              <a:t> Mask of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can use this model to predict with relatively high accuracy whether a  launch will have a successful Stage 1 landing before launch to determine whether the launch  should be made or not</a:t>
            </a:r>
          </a:p>
          <a:p>
            <a:pPr>
              <a:lnSpc>
                <a:spcPct val="100000"/>
              </a:lnSpc>
              <a:spcBef>
                <a:spcPts val="1400"/>
              </a:spcBef>
            </a:pPr>
            <a:r>
              <a:rPr lang="en-US" sz="2200" dirty="0">
                <a:solidFill>
                  <a:schemeClr val="accent3">
                    <a:lumMod val="25000"/>
                  </a:schemeClr>
                </a:solidFill>
                <a:latin typeface="Abadi" panose="020B0604020104020204" pitchFamily="34" charset="0"/>
              </a:rPr>
              <a:t>If possible more data should be collected to better determine the best machine learning model  and improve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support from </a:t>
            </a:r>
            <a:r>
              <a:rPr lang="en-US" sz="2200" b="1" dirty="0">
                <a:solidFill>
                  <a:schemeClr val="accent3">
                    <a:lumMod val="25000"/>
                  </a:schemeClr>
                </a:solidFill>
                <a:latin typeface="Abadi" panose="020B0604020104020204" pitchFamily="34" charset="0"/>
              </a:rPr>
              <a:t>IBM Data Science from Coursera</a:t>
            </a: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marL="0" indent="0" algn="ctr">
              <a:lnSpc>
                <a:spcPct val="100000"/>
              </a:lnSpc>
              <a:spcBef>
                <a:spcPts val="1400"/>
              </a:spcBef>
              <a:buNone/>
            </a:pPr>
            <a:r>
              <a:rPr lang="en-US" sz="4400" b="1" dirty="0">
                <a:solidFill>
                  <a:schemeClr val="accent3">
                    <a:lumMod val="25000"/>
                  </a:schemeClr>
                </a:solidFill>
                <a:latin typeface="Abadi" panose="020B0604020104020204" pitchFamily="34" charset="0"/>
              </a:rPr>
              <a:t>Thank you so much and have a good day!</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Combined the data from SpaceX public API and SpaceX Wikipedia page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Classifying true landings as successful and unsuccessful as binary outcomes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Tuned models by using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method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7011"/>
            <a:ext cx="10515600" cy="5184949"/>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Data collection process involved a combination of API requests from Space X public API and web  scraping data from a table in Space X’s Wikipedia entry.</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Space X API Data Columns:</a:t>
            </a:r>
          </a:p>
          <a:p>
            <a:pPr>
              <a:lnSpc>
                <a:spcPct val="100000"/>
              </a:lnSpc>
              <a:spcBef>
                <a:spcPts val="1400"/>
              </a:spcBef>
            </a:pP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Latitude</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	Wikipedia </a:t>
            </a:r>
            <a:r>
              <a:rPr lang="en-US" sz="2200" b="1" dirty="0" err="1">
                <a:solidFill>
                  <a:schemeClr val="accent3">
                    <a:lumMod val="25000"/>
                  </a:schemeClr>
                </a:solidFill>
                <a:latin typeface="Abadi" panose="020B0604020104020204" pitchFamily="34" charset="0"/>
              </a:rPr>
              <a:t>Webscrape</a:t>
            </a:r>
            <a:r>
              <a:rPr lang="en-US" sz="2200" b="1" dirty="0">
                <a:solidFill>
                  <a:schemeClr val="accent3">
                    <a:lumMod val="25000"/>
                  </a:schemeClr>
                </a:solidFill>
                <a:latin typeface="Abadi" panose="020B0604020104020204" pitchFamily="34" charset="0"/>
              </a:rPr>
              <a:t> Data Columns:</a:t>
            </a:r>
          </a:p>
          <a:p>
            <a:pPr>
              <a:lnSpc>
                <a:spcPct val="100000"/>
              </a:lnSpc>
              <a:spcBef>
                <a:spcPts val="1400"/>
              </a:spcBef>
            </a:pPr>
            <a:r>
              <a:rPr lang="en-US" sz="2200" dirty="0">
                <a:solidFill>
                  <a:schemeClr val="accent3">
                    <a:lumMod val="25000"/>
                  </a:schemeClr>
                </a:solidFill>
                <a:latin typeface="Abadi" panose="020B0604020104020204" pitchFamily="34" charset="0"/>
              </a:rPr>
              <a:t>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Time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49940"/>
            <a:ext cx="7944761" cy="311249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altLang="zh-CN" sz="2400" spc="-5" dirty="0">
                <a:solidFill>
                  <a:srgbClr val="0B49CB"/>
                </a:solidFill>
                <a:latin typeface="Carlito"/>
                <a:cs typeface="Carlito"/>
              </a:rPr>
              <a:t>Request (Space X  APIs)</a:t>
            </a:r>
          </a:p>
          <a:p>
            <a:pPr marL="0" indent="0">
              <a:buNone/>
            </a:pPr>
            <a:endParaRPr lang="en-US" altLang="zh-CN" sz="2200" dirty="0">
              <a:solidFill>
                <a:srgbClr val="1C7DDB"/>
              </a:solidFill>
              <a:latin typeface="Abadi"/>
            </a:endParaRPr>
          </a:p>
          <a:p>
            <a:pPr marL="0" indent="0">
              <a:buNone/>
            </a:pPr>
            <a:r>
              <a:rPr lang="en-US" altLang="zh-CN" sz="2200" dirty="0">
                <a:solidFill>
                  <a:srgbClr val="1C7DDB"/>
                </a:solidFill>
                <a:latin typeface="Abadi"/>
                <a:cs typeface="Carlito"/>
              </a:rPr>
              <a:t>.JSON file and Lists( </a:t>
            </a:r>
            <a:r>
              <a:rPr lang="en-US" altLang="zh-CN" sz="2200" dirty="0" err="1">
                <a:solidFill>
                  <a:srgbClr val="1C7DDB"/>
                </a:solidFill>
                <a:latin typeface="Abadi"/>
                <a:cs typeface="Carlito"/>
              </a:rPr>
              <a:t>Json_normalize</a:t>
            </a:r>
            <a:r>
              <a:rPr lang="en-US" altLang="zh-CN" sz="2200" dirty="0">
                <a:solidFill>
                  <a:srgbClr val="1C7DDB"/>
                </a:solidFill>
                <a:latin typeface="Abadi"/>
                <a:cs typeface="Carlito"/>
              </a:rPr>
              <a:t> to </a:t>
            </a:r>
            <a:r>
              <a:rPr lang="en-US" altLang="zh-CN" sz="2200" dirty="0" err="1">
                <a:solidFill>
                  <a:srgbClr val="1C7DDB"/>
                </a:solidFill>
                <a:latin typeface="Abadi"/>
                <a:cs typeface="Carlito"/>
              </a:rPr>
              <a:t>DataFrame</a:t>
            </a:r>
            <a:r>
              <a:rPr lang="en-US" altLang="zh-CN" sz="2200" dirty="0">
                <a:solidFill>
                  <a:srgbClr val="1C7DDB"/>
                </a:solidFill>
                <a:latin typeface="Abadi"/>
                <a:cs typeface="Carlito"/>
              </a:rPr>
              <a:t> data)</a:t>
            </a: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Filter data </a:t>
            </a: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Checking the missing value and replace it with the mean</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0" y="5727559"/>
            <a:ext cx="10253031" cy="818959"/>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https://github.com/T1anyuYang/IBM-Final/blob/main/Data%20Collection%20%E2%80%93%20SpaceX%20API.ipynb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cxnSp>
        <p:nvCxnSpPr>
          <p:cNvPr id="84" name="直接箭头连接符 83">
            <a:extLst>
              <a:ext uri="{FF2B5EF4-FFF2-40B4-BE49-F238E27FC236}">
                <a16:creationId xmlns:a16="http://schemas.microsoft.com/office/drawing/2014/main" id="{F9FF0472-DB58-445C-DCBA-214B0746C4CE}"/>
              </a:ext>
            </a:extLst>
          </p:cNvPr>
          <p:cNvCxnSpPr/>
          <p:nvPr/>
        </p:nvCxnSpPr>
        <p:spPr>
          <a:xfrm>
            <a:off x="1657976" y="2868803"/>
            <a:ext cx="0" cy="422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直接箭头连接符 86">
            <a:extLst>
              <a:ext uri="{FF2B5EF4-FFF2-40B4-BE49-F238E27FC236}">
                <a16:creationId xmlns:a16="http://schemas.microsoft.com/office/drawing/2014/main" id="{1EA052BA-4650-67F4-1B23-4F73A8543980}"/>
              </a:ext>
            </a:extLst>
          </p:cNvPr>
          <p:cNvCxnSpPr/>
          <p:nvPr/>
        </p:nvCxnSpPr>
        <p:spPr>
          <a:xfrm>
            <a:off x="1637880" y="2059912"/>
            <a:ext cx="0" cy="3818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直接箭头连接符 88">
            <a:extLst>
              <a:ext uri="{FF2B5EF4-FFF2-40B4-BE49-F238E27FC236}">
                <a16:creationId xmlns:a16="http://schemas.microsoft.com/office/drawing/2014/main" id="{504F362D-F6D7-753D-6471-0DC471C56D88}"/>
              </a:ext>
            </a:extLst>
          </p:cNvPr>
          <p:cNvCxnSpPr/>
          <p:nvPr/>
        </p:nvCxnSpPr>
        <p:spPr>
          <a:xfrm>
            <a:off x="1657976" y="3748035"/>
            <a:ext cx="0" cy="4421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9"/>
            <a:ext cx="2453835" cy="3282130"/>
          </a:xfrm>
          <a:prstGeom prst="rect">
            <a:avLst/>
          </a:prstGeom>
        </p:spPr>
        <p:txBody>
          <a:bodyPr lIns="91440" tIns="45720" rIns="91440" bIns="45720" anchor="t">
            <a:noAutofit/>
          </a:bodyPr>
          <a:lstStyle/>
          <a:p>
            <a:pPr marL="0" indent="0">
              <a:lnSpc>
                <a:spcPct val="100000"/>
              </a:lnSpc>
              <a:spcBef>
                <a:spcPts val="1400"/>
              </a:spcBef>
              <a:buNone/>
            </a:pPr>
            <a:r>
              <a:rPr lang="en-US" altLang="zh-CN" sz="2200" dirty="0">
                <a:solidFill>
                  <a:schemeClr val="accent3">
                    <a:lumMod val="25000"/>
                  </a:schemeClr>
                </a:solidFill>
                <a:latin typeface="Abadi" panose="020B0604020104020204" pitchFamily="34" charset="0"/>
              </a:rPr>
              <a:t>GitHub URL: </a:t>
            </a:r>
            <a:r>
              <a:rPr lang="en-US" altLang="zh-CN" sz="2200" dirty="0">
                <a:solidFill>
                  <a:schemeClr val="accent3">
                    <a:lumMod val="25000"/>
                  </a:schemeClr>
                </a:solidFill>
                <a:latin typeface="Abadi" panose="020B0604020104020204" pitchFamily="34" charset="0"/>
                <a:hlinkClick r:id="rId3"/>
              </a:rPr>
              <a:t>https://github.com/T1anyuYang/IBM-Final/blob/main/Data%20Collection%20-%20Scraping.ipynb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3748035" y="1792289"/>
            <a:ext cx="7623227" cy="3282130"/>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Request Wikipedia html</a:t>
            </a:r>
          </a:p>
          <a:p>
            <a:pPr marL="0" indent="0">
              <a:buNone/>
            </a:pPr>
            <a:endParaRPr lang="en-US" sz="2200" dirty="0">
              <a:solidFill>
                <a:srgbClr val="1C7DDB"/>
              </a:solidFill>
              <a:latin typeface="Abadi"/>
            </a:endParaRPr>
          </a:p>
          <a:p>
            <a:pPr marL="0" indent="0">
              <a:buNone/>
            </a:pPr>
            <a:r>
              <a:rPr lang="en-US" sz="2200" dirty="0" err="1">
                <a:solidFill>
                  <a:srgbClr val="1C7DDB"/>
                </a:solidFill>
                <a:latin typeface="Abadi"/>
              </a:rPr>
              <a:t>BeautifulSoup</a:t>
            </a:r>
            <a:r>
              <a:rPr lang="en-US" sz="2200" dirty="0">
                <a:solidFill>
                  <a:srgbClr val="1C7DDB"/>
                </a:solidFill>
                <a:latin typeface="Abadi"/>
              </a:rPr>
              <a:t> - html5lib Parser</a:t>
            </a: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Find launch info html table and setup </a:t>
            </a:r>
            <a:r>
              <a:rPr lang="en-US" sz="2200" dirty="0" err="1">
                <a:solidFill>
                  <a:srgbClr val="1C7DDB"/>
                </a:solidFill>
                <a:latin typeface="Abadi"/>
              </a:rPr>
              <a:t>Dic</a:t>
            </a: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Cast dictionary to  </a:t>
            </a:r>
            <a:r>
              <a:rPr lang="en-US" sz="2200" dirty="0" err="1">
                <a:solidFill>
                  <a:srgbClr val="1C7DDB"/>
                </a:solidFill>
                <a:latin typeface="Abadi"/>
              </a:rPr>
              <a:t>DataFrame</a:t>
            </a: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cxnSp>
        <p:nvCxnSpPr>
          <p:cNvPr id="9" name="直接箭头连接符 8">
            <a:extLst>
              <a:ext uri="{FF2B5EF4-FFF2-40B4-BE49-F238E27FC236}">
                <a16:creationId xmlns:a16="http://schemas.microsoft.com/office/drawing/2014/main" id="{9D406B6F-2446-E931-E02C-16C38E120477}"/>
              </a:ext>
            </a:extLst>
          </p:cNvPr>
          <p:cNvCxnSpPr/>
          <p:nvPr/>
        </p:nvCxnSpPr>
        <p:spPr>
          <a:xfrm>
            <a:off x="4702629" y="2220686"/>
            <a:ext cx="0" cy="4521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539AE64F-D038-6ED9-3835-3A0ADDB15C0A}"/>
              </a:ext>
            </a:extLst>
          </p:cNvPr>
          <p:cNvCxnSpPr/>
          <p:nvPr/>
        </p:nvCxnSpPr>
        <p:spPr>
          <a:xfrm>
            <a:off x="4702629" y="3135086"/>
            <a:ext cx="0" cy="432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C14D755A-8334-0924-DDE2-2C76964433B6}"/>
              </a:ext>
            </a:extLst>
          </p:cNvPr>
          <p:cNvCxnSpPr/>
          <p:nvPr/>
        </p:nvCxnSpPr>
        <p:spPr>
          <a:xfrm>
            <a:off x="4702629" y="3918857"/>
            <a:ext cx="0" cy="442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271</TotalTime>
  <Words>2209</Words>
  <Application>Microsoft Office PowerPoint</Application>
  <PresentationFormat>宽屏</PresentationFormat>
  <Paragraphs>265</Paragraphs>
  <Slides>47</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47</vt:i4>
      </vt:variant>
    </vt:vector>
  </HeadingPairs>
  <TitlesOfParts>
    <vt:vector size="55" baseType="lpstr">
      <vt:lpstr>Carlito</vt:lpstr>
      <vt:lpstr>IBM Plex Mono Text</vt:lpstr>
      <vt:lpstr>Abadi</vt:lpstr>
      <vt:lpstr>Arial</vt:lpstr>
      <vt:lpstr>Calibri</vt:lpstr>
      <vt:lpstr>Calibri Light</vt:lpstr>
      <vt:lpstr>IBM Plex Mono SemiBold</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Yang Tianyu</cp:lastModifiedBy>
  <cp:revision>199</cp:revision>
  <dcterms:created xsi:type="dcterms:W3CDTF">2021-04-29T18:58:34Z</dcterms:created>
  <dcterms:modified xsi:type="dcterms:W3CDTF">2022-12-26T07:43:26Z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